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350" r:id="rId2"/>
    <p:sldId id="578" r:id="rId3"/>
    <p:sldId id="579" r:id="rId4"/>
    <p:sldId id="598" r:id="rId5"/>
    <p:sldId id="599" r:id="rId6"/>
    <p:sldId id="596" r:id="rId7"/>
    <p:sldId id="392" r:id="rId8"/>
    <p:sldId id="580" r:id="rId9"/>
    <p:sldId id="597" r:id="rId10"/>
    <p:sldId id="581" r:id="rId11"/>
    <p:sldId id="582" r:id="rId12"/>
    <p:sldId id="583" r:id="rId13"/>
    <p:sldId id="585" r:id="rId14"/>
    <p:sldId id="587" r:id="rId15"/>
    <p:sldId id="589" r:id="rId16"/>
    <p:sldId id="591" r:id="rId17"/>
    <p:sldId id="602" r:id="rId18"/>
    <p:sldId id="592" r:id="rId19"/>
    <p:sldId id="600" r:id="rId20"/>
    <p:sldId id="601" r:id="rId21"/>
    <p:sldId id="586" r:id="rId22"/>
    <p:sldId id="593" r:id="rId23"/>
    <p:sldId id="594" r:id="rId24"/>
    <p:sldId id="595" r:id="rId25"/>
    <p:sldId id="495" r:id="rId26"/>
  </p:sldIdLst>
  <p:sldSz cx="9144000" cy="6858000" type="screen4x3"/>
  <p:notesSz cx="6797675" cy="99266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204" initials="2" lastIdx="1" clrIdx="0">
    <p:extLst>
      <p:ext uri="{19B8F6BF-5375-455C-9EA6-DF929625EA0E}">
        <p15:presenceInfo xmlns:p15="http://schemas.microsoft.com/office/powerpoint/2012/main" userId="204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D"/>
    <a:srgbClr val="B51D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05" autoAdjust="0"/>
    <p:restoredTop sz="96370" autoAdjust="0"/>
  </p:normalViewPr>
  <p:slideViewPr>
    <p:cSldViewPr>
      <p:cViewPr varScale="1">
        <p:scale>
          <a:sx n="72" d="100"/>
          <a:sy n="72" d="100"/>
        </p:scale>
        <p:origin x="67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3996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A2585E-3F63-40A3-A004-41E1EC2063ED}" type="datetimeFigureOut">
              <a:rPr lang="ko-KR" altLang="en-US" smtClean="0"/>
              <a:pPr/>
              <a:t>2019-04-03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242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5052D1-68EE-4637-8E16-07EA9740DAA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302490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09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09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굴림" charset="-127"/>
              </a:defRPr>
            </a:lvl1pPr>
          </a:lstStyle>
          <a:p>
            <a:pPr>
              <a:defRPr/>
            </a:pPr>
            <a:fld id="{4749E0A1-75D2-46C3-A1EA-39DC94590029}" type="datetimeFigureOut">
              <a:rPr lang="en-US" altLang="ko-KR"/>
              <a:pPr>
                <a:defRPr/>
              </a:pPr>
              <a:t>4/3/2019</a:t>
            </a:fld>
            <a:endParaRPr lang="en-US" altLang="ko-K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5710"/>
            <a:ext cx="5438775" cy="4466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242"/>
            <a:ext cx="2946400" cy="496809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굴림" charset="-127"/>
              </a:defRPr>
            </a:lvl1pPr>
          </a:lstStyle>
          <a:p>
            <a:pPr>
              <a:defRPr/>
            </a:pPr>
            <a:fld id="{98E18B36-B730-42B0-834A-A6676F01BFFC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6257510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슬라이드 이미지 개체 틀 1">
            <a:extLst>
              <a:ext uri="{FF2B5EF4-FFF2-40B4-BE49-F238E27FC236}">
                <a16:creationId xmlns:a16="http://schemas.microsoft.com/office/drawing/2014/main" id="{2C296B4D-6CD3-4966-A986-CD302ED9976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슬라이드 노트 개체 틀 2">
            <a:extLst>
              <a:ext uri="{FF2B5EF4-FFF2-40B4-BE49-F238E27FC236}">
                <a16:creationId xmlns:a16="http://schemas.microsoft.com/office/drawing/2014/main" id="{85C01902-C220-4833-A881-CAD47E0C36C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ko-KR" altLang="en-US" dirty="0" err="1"/>
              <a:t>비헤이비어럴</a:t>
            </a:r>
            <a:r>
              <a:rPr lang="en-US" altLang="ko-KR" dirty="0"/>
              <a:t>(Behavioral) </a:t>
            </a:r>
            <a:r>
              <a:rPr lang="ko-KR" altLang="en-US" dirty="0"/>
              <a:t>레벨 모델링</a:t>
            </a:r>
            <a:endParaRPr lang="en-US" altLang="ko-KR" dirty="0"/>
          </a:p>
          <a:p>
            <a:pPr eaLnBrk="1" hangingPunct="1">
              <a:spcBef>
                <a:spcPct val="0"/>
              </a:spcBef>
            </a:pPr>
            <a:endParaRPr lang="en-US" altLang="ko-KR" dirty="0"/>
          </a:p>
          <a:p>
            <a:pPr eaLnBrk="1" hangingPunct="1">
              <a:spcBef>
                <a:spcPct val="0"/>
              </a:spcBef>
            </a:pPr>
            <a:r>
              <a:rPr lang="en-US" altLang="ko-KR" dirty="0"/>
              <a:t>Initial </a:t>
            </a:r>
            <a:r>
              <a:rPr lang="ko-KR" altLang="en-US" dirty="0"/>
              <a:t>구문</a:t>
            </a:r>
            <a:endParaRPr lang="en-US" altLang="ko-KR" dirty="0"/>
          </a:p>
          <a:p>
            <a:pPr eaLnBrk="1" hangingPunct="1">
              <a:spcBef>
                <a:spcPct val="0"/>
              </a:spcBef>
            </a:pPr>
            <a:r>
              <a:rPr lang="en-US" altLang="ko-KR" dirty="0"/>
              <a:t>  - </a:t>
            </a:r>
            <a:r>
              <a:rPr lang="ko-KR" altLang="en-US" dirty="0"/>
              <a:t>시간은 </a:t>
            </a:r>
            <a:r>
              <a:rPr lang="en-US" altLang="ko-KR" dirty="0"/>
              <a:t>0</a:t>
            </a:r>
            <a:r>
              <a:rPr lang="ko-KR" altLang="en-US" dirty="0"/>
              <a:t>에서 시작</a:t>
            </a:r>
            <a:endParaRPr lang="en-US" altLang="ko-KR" dirty="0"/>
          </a:p>
          <a:p>
            <a:pPr eaLnBrk="1" hangingPunct="1">
              <a:spcBef>
                <a:spcPct val="0"/>
              </a:spcBef>
            </a:pPr>
            <a:r>
              <a:rPr lang="en-US" altLang="ko-KR" dirty="0"/>
              <a:t>  - </a:t>
            </a:r>
            <a:r>
              <a:rPr lang="ko-KR" altLang="en-US" dirty="0"/>
              <a:t>시뮬레이션에서 한번만 수행</a:t>
            </a:r>
            <a:endParaRPr lang="en-US" altLang="ko-KR" dirty="0"/>
          </a:p>
          <a:p>
            <a:pPr eaLnBrk="1" hangingPunct="1">
              <a:spcBef>
                <a:spcPct val="0"/>
              </a:spcBef>
            </a:pPr>
            <a:r>
              <a:rPr lang="en-US" altLang="ko-KR" dirty="0"/>
              <a:t>  - initial </a:t>
            </a:r>
            <a:r>
              <a:rPr lang="ko-KR" altLang="en-US" dirty="0"/>
              <a:t>블록이 여러 개일 경우 동시에 수행</a:t>
            </a:r>
            <a:endParaRPr lang="en-US" altLang="ko-KR" dirty="0"/>
          </a:p>
          <a:p>
            <a:pPr eaLnBrk="1" hangingPunct="1">
              <a:spcBef>
                <a:spcPct val="0"/>
              </a:spcBef>
            </a:pPr>
            <a:r>
              <a:rPr lang="en-US" altLang="ko-KR" dirty="0"/>
              <a:t>  - initial </a:t>
            </a:r>
            <a:r>
              <a:rPr lang="ko-KR" altLang="en-US" dirty="0"/>
              <a:t>블록 안에 여러 문장이 있는 경우 </a:t>
            </a:r>
            <a:r>
              <a:rPr lang="en-US" altLang="ko-KR" dirty="0"/>
              <a:t>begin end</a:t>
            </a:r>
            <a:r>
              <a:rPr lang="ko-KR" altLang="en-US" dirty="0"/>
              <a:t>로 묶어 줌</a:t>
            </a:r>
          </a:p>
        </p:txBody>
      </p:sp>
      <p:sp>
        <p:nvSpPr>
          <p:cNvPr id="77828" name="슬라이드 번호 개체 틀 3">
            <a:extLst>
              <a:ext uri="{FF2B5EF4-FFF2-40B4-BE49-F238E27FC236}">
                <a16:creationId xmlns:a16="http://schemas.microsoft.com/office/drawing/2014/main" id="{5DAE76C4-0679-4943-8E46-2B15C038F1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6D97E62-BA2B-4766-8E47-A47E0EE86FD0}" type="slidenum">
              <a:rPr lang="en-US" altLang="ko-KR" smtClean="0"/>
              <a:pPr>
                <a:spcBef>
                  <a:spcPct val="0"/>
                </a:spcBef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68259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슬라이드 이미지 개체 틀 1">
            <a:extLst>
              <a:ext uri="{FF2B5EF4-FFF2-40B4-BE49-F238E27FC236}">
                <a16:creationId xmlns:a16="http://schemas.microsoft.com/office/drawing/2014/main" id="{2C296B4D-6CD3-4966-A986-CD302ED9976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슬라이드 노트 개체 틀 2">
            <a:extLst>
              <a:ext uri="{FF2B5EF4-FFF2-40B4-BE49-F238E27FC236}">
                <a16:creationId xmlns:a16="http://schemas.microsoft.com/office/drawing/2014/main" id="{85C01902-C220-4833-A881-CAD47E0C36C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ko-KR" altLang="en-US" dirty="0" err="1"/>
              <a:t>비헤이비어럴</a:t>
            </a:r>
            <a:r>
              <a:rPr lang="en-US" altLang="ko-KR" dirty="0"/>
              <a:t>(Behavioral) </a:t>
            </a:r>
            <a:r>
              <a:rPr lang="ko-KR" altLang="en-US" dirty="0"/>
              <a:t>레벨 모델링</a:t>
            </a:r>
            <a:endParaRPr lang="en-US" altLang="ko-KR" dirty="0"/>
          </a:p>
          <a:p>
            <a:pPr eaLnBrk="1" hangingPunct="1">
              <a:spcBef>
                <a:spcPct val="0"/>
              </a:spcBef>
            </a:pPr>
            <a:endParaRPr lang="en-US" altLang="ko-KR" dirty="0"/>
          </a:p>
          <a:p>
            <a:pPr eaLnBrk="1" hangingPunct="1">
              <a:spcBef>
                <a:spcPct val="0"/>
              </a:spcBef>
            </a:pPr>
            <a:r>
              <a:rPr lang="en-US" altLang="ko-KR" dirty="0"/>
              <a:t>Initial </a:t>
            </a:r>
            <a:r>
              <a:rPr lang="ko-KR" altLang="en-US" dirty="0"/>
              <a:t>구문</a:t>
            </a:r>
            <a:endParaRPr lang="en-US" altLang="ko-KR" dirty="0"/>
          </a:p>
          <a:p>
            <a:pPr eaLnBrk="1" hangingPunct="1">
              <a:spcBef>
                <a:spcPct val="0"/>
              </a:spcBef>
            </a:pPr>
            <a:r>
              <a:rPr lang="en-US" altLang="ko-KR" dirty="0"/>
              <a:t>  - </a:t>
            </a:r>
            <a:r>
              <a:rPr lang="ko-KR" altLang="en-US" dirty="0"/>
              <a:t>시간은 </a:t>
            </a:r>
            <a:r>
              <a:rPr lang="en-US" altLang="ko-KR" dirty="0"/>
              <a:t>0</a:t>
            </a:r>
            <a:r>
              <a:rPr lang="ko-KR" altLang="en-US" dirty="0"/>
              <a:t>에서 시작</a:t>
            </a:r>
            <a:endParaRPr lang="en-US" altLang="ko-KR" dirty="0"/>
          </a:p>
          <a:p>
            <a:pPr eaLnBrk="1" hangingPunct="1">
              <a:spcBef>
                <a:spcPct val="0"/>
              </a:spcBef>
            </a:pPr>
            <a:r>
              <a:rPr lang="en-US" altLang="ko-KR" dirty="0"/>
              <a:t>  - </a:t>
            </a:r>
            <a:r>
              <a:rPr lang="ko-KR" altLang="en-US" dirty="0"/>
              <a:t>시뮬레이션에서 한번만 수행</a:t>
            </a:r>
            <a:endParaRPr lang="en-US" altLang="ko-KR" dirty="0"/>
          </a:p>
          <a:p>
            <a:pPr eaLnBrk="1" hangingPunct="1">
              <a:spcBef>
                <a:spcPct val="0"/>
              </a:spcBef>
            </a:pPr>
            <a:r>
              <a:rPr lang="en-US" altLang="ko-KR" dirty="0"/>
              <a:t>  - initial </a:t>
            </a:r>
            <a:r>
              <a:rPr lang="ko-KR" altLang="en-US" dirty="0"/>
              <a:t>블록이 여러 개일 경우 동시에 수행</a:t>
            </a:r>
            <a:endParaRPr lang="en-US" altLang="ko-KR" dirty="0"/>
          </a:p>
          <a:p>
            <a:pPr eaLnBrk="1" hangingPunct="1">
              <a:spcBef>
                <a:spcPct val="0"/>
              </a:spcBef>
            </a:pPr>
            <a:r>
              <a:rPr lang="en-US" altLang="ko-KR" dirty="0"/>
              <a:t>  - initial </a:t>
            </a:r>
            <a:r>
              <a:rPr lang="ko-KR" altLang="en-US" dirty="0"/>
              <a:t>블록 안에 여러 문장이 있는 경우 </a:t>
            </a:r>
            <a:r>
              <a:rPr lang="en-US" altLang="ko-KR" dirty="0"/>
              <a:t>begin end</a:t>
            </a:r>
            <a:r>
              <a:rPr lang="ko-KR" altLang="en-US" dirty="0"/>
              <a:t>로 묶어 줌</a:t>
            </a:r>
          </a:p>
        </p:txBody>
      </p:sp>
      <p:sp>
        <p:nvSpPr>
          <p:cNvPr id="77828" name="슬라이드 번호 개체 틀 3">
            <a:extLst>
              <a:ext uri="{FF2B5EF4-FFF2-40B4-BE49-F238E27FC236}">
                <a16:creationId xmlns:a16="http://schemas.microsoft.com/office/drawing/2014/main" id="{5DAE76C4-0679-4943-8E46-2B15C038F1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6D97E62-BA2B-4766-8E47-A47E0EE86FD0}" type="slidenum">
              <a:rPr lang="en-US" altLang="ko-KR" smtClean="0"/>
              <a:pPr>
                <a:spcBef>
                  <a:spcPct val="0"/>
                </a:spcBef>
              </a:pPr>
              <a:t>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0D373DE8-65B9-4AAB-9AD3-B4CB012D364B}" type="datetime1">
              <a:rPr lang="en-US" altLang="ko-KR" smtClean="0"/>
              <a:t>4/3/2019</a:t>
            </a:fld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8E18B36-B730-42B0-834A-A6676F01BFFC}" type="slidenum">
              <a:rPr lang="en-US" altLang="ko-KR" smtClean="0"/>
              <a:pPr>
                <a:defRPr/>
              </a:pPr>
              <a:t>25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01205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5"/>
          <p:cNvSpPr txBox="1">
            <a:spLocks/>
          </p:cNvSpPr>
          <p:nvPr userDrawn="1"/>
        </p:nvSpPr>
        <p:spPr>
          <a:xfrm>
            <a:off x="142875" y="6527800"/>
            <a:ext cx="757238" cy="285750"/>
          </a:xfrm>
          <a:prstGeom prst="rect">
            <a:avLst/>
          </a:prstGeom>
        </p:spPr>
        <p:txBody>
          <a:bodyPr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SMRL  |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latin typeface="+mn-ea"/>
              <a:cs typeface="Arial" pitchFamily="34" charset="0"/>
            </a:endParaRPr>
          </a:p>
        </p:txBody>
      </p:sp>
      <p:sp>
        <p:nvSpPr>
          <p:cNvPr id="4" name="날짜 개체 틀 5"/>
          <p:cNvSpPr txBox="1">
            <a:spLocks/>
          </p:cNvSpPr>
          <p:nvPr userDrawn="1"/>
        </p:nvSpPr>
        <p:spPr>
          <a:xfrm>
            <a:off x="827088" y="6510338"/>
            <a:ext cx="1584325" cy="285750"/>
          </a:xfrm>
          <a:prstGeom prst="rect">
            <a:avLst/>
          </a:prstGeom>
        </p:spPr>
        <p:txBody>
          <a:bodyPr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dirty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SoC &amp; Microprocessor</a:t>
            </a:r>
          </a:p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dirty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Research Laboratory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  <a:latin typeface="+mn-ea"/>
              <a:cs typeface="Arial" pitchFamily="34" charset="0"/>
            </a:endParaRP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0"/>
          </p:nvPr>
        </p:nvSpPr>
        <p:spPr>
          <a:xfrm>
            <a:off x="990600" y="3536157"/>
            <a:ext cx="7162800" cy="1828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ko-KR" altLang="en-US" sz="2400" b="1" kern="1200" dirty="0" smtClean="0">
                <a:solidFill>
                  <a:schemeClr val="tx1"/>
                </a:solidFill>
                <a:latin typeface="Verdana" pitchFamily="34" charset="0"/>
                <a:ea typeface="+mn-ea"/>
                <a:cs typeface="Verdana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628650" y="1676400"/>
            <a:ext cx="7886700" cy="928688"/>
          </a:xfrm>
          <a:prstGeom prst="rect">
            <a:avLst/>
          </a:prstGeom>
        </p:spPr>
        <p:txBody>
          <a:bodyPr/>
          <a:lstStyle>
            <a:lvl1pPr>
              <a:defRPr lang="ko-KR" altLang="en-US" sz="4000" b="1" kern="1200" dirty="0" smtClean="0">
                <a:solidFill>
                  <a:schemeClr val="tx1"/>
                </a:solidFill>
                <a:latin typeface="Verdana" pitchFamily="34" charset="0"/>
                <a:ea typeface="+mn-ea"/>
                <a:cs typeface="Verdana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5"/>
          <p:cNvSpPr txBox="1">
            <a:spLocks/>
          </p:cNvSpPr>
          <p:nvPr userDrawn="1"/>
        </p:nvSpPr>
        <p:spPr>
          <a:xfrm>
            <a:off x="142875" y="6527800"/>
            <a:ext cx="757238" cy="285750"/>
          </a:xfrm>
          <a:prstGeom prst="rect">
            <a:avLst/>
          </a:prstGeom>
        </p:spPr>
        <p:txBody>
          <a:bodyPr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SMRL  |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latin typeface="+mn-ea"/>
              <a:cs typeface="Arial" pitchFamily="34" charset="0"/>
            </a:endParaRPr>
          </a:p>
        </p:txBody>
      </p:sp>
      <p:sp>
        <p:nvSpPr>
          <p:cNvPr id="4" name="날짜 개체 틀 5"/>
          <p:cNvSpPr txBox="1">
            <a:spLocks/>
          </p:cNvSpPr>
          <p:nvPr userDrawn="1"/>
        </p:nvSpPr>
        <p:spPr>
          <a:xfrm>
            <a:off x="827088" y="6510338"/>
            <a:ext cx="1584325" cy="285750"/>
          </a:xfrm>
          <a:prstGeom prst="rect">
            <a:avLst/>
          </a:prstGeom>
        </p:spPr>
        <p:txBody>
          <a:bodyPr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dirty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SoC &amp; Microprocessor</a:t>
            </a:r>
          </a:p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dirty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Research Laboratory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  <a:latin typeface="+mn-ea"/>
              <a:cs typeface="Arial" pitchFamily="34" charset="0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19100" y="532719"/>
            <a:ext cx="8343900" cy="457200"/>
          </a:xfrm>
          <a:prstGeom prst="rect">
            <a:avLst/>
          </a:prstGeom>
          <a:solidFill>
            <a:srgbClr val="B51D1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2"/>
          </p:nvPr>
        </p:nvSpPr>
        <p:spPr>
          <a:xfrm>
            <a:off x="419100" y="1454036"/>
            <a:ext cx="8343900" cy="2000250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u"/>
              <a:defRPr sz="1800" b="1"/>
            </a:lvl1pPr>
            <a:lvl2pPr marL="742950" indent="-285750">
              <a:buFont typeface="Wingdings" panose="05000000000000000000" pitchFamily="2" charset="2"/>
              <a:buChar char="Ø"/>
              <a:defRPr sz="1800"/>
            </a:lvl2pPr>
            <a:lvl3pPr marL="1143000" indent="-228600">
              <a:buFont typeface="Wingdings" panose="05000000000000000000" pitchFamily="2" charset="2"/>
              <a:buChar char="§"/>
              <a:defRPr sz="1600"/>
            </a:lvl3pPr>
            <a:lvl4pPr marL="1600200" indent="-228600">
              <a:buFont typeface="Arial" panose="020B0604020202020204" pitchFamily="34" charset="0"/>
              <a:buChar char="•"/>
              <a:defRPr sz="1600"/>
            </a:lvl4pPr>
            <a:lvl5pPr marL="2057400" indent="-228600">
              <a:buFont typeface="Arial" panose="020B0604020202020204" pitchFamily="34" charset="0"/>
              <a:buChar char="»"/>
              <a:defRPr lang="ko-KR" altLang="en-US" sz="1400" dirty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419100" y="3804444"/>
            <a:ext cx="8343900" cy="2000250"/>
          </a:xfrm>
          <a:prstGeom prst="rect">
            <a:avLst/>
          </a:prstGeom>
          <a:ln w="25400">
            <a:solidFill>
              <a:srgbClr val="4D4D4D"/>
            </a:solidFill>
          </a:ln>
        </p:spPr>
        <p:txBody>
          <a:bodyPr/>
          <a:lstStyle>
            <a:lvl1pPr marL="342900" indent="-342900">
              <a:buClr>
                <a:srgbClr val="B51D1D"/>
              </a:buClr>
              <a:buFont typeface="Wingdings" panose="05000000000000000000" pitchFamily="2" charset="2"/>
              <a:buChar char="§"/>
              <a:defRPr sz="1800" b="1">
                <a:solidFill>
                  <a:srgbClr val="4D4D4D"/>
                </a:solidFill>
              </a:defRPr>
            </a:lvl1pPr>
            <a:lvl2pPr marL="742950" indent="-285750">
              <a:buClr>
                <a:srgbClr val="B51D1D"/>
              </a:buClr>
              <a:buFont typeface="맑은 고딕" panose="020B0503020000020004" pitchFamily="50" charset="-127"/>
              <a:buChar char="→"/>
              <a:defRPr sz="1600">
                <a:solidFill>
                  <a:srgbClr val="4D4D4D"/>
                </a:solidFill>
              </a:defRPr>
            </a:lvl2pPr>
            <a:lvl3pPr marL="1143000" indent="-228600">
              <a:buClr>
                <a:srgbClr val="B51D1D"/>
              </a:buClr>
              <a:buFont typeface="Wingdings" panose="05000000000000000000" pitchFamily="2" charset="2"/>
              <a:buChar char="§"/>
              <a:defRPr sz="1600"/>
            </a:lvl3pPr>
            <a:lvl4pPr marL="1600200" indent="-228600">
              <a:buClr>
                <a:srgbClr val="B51D1D"/>
              </a:buClr>
              <a:buFont typeface="Wingdings" panose="05000000000000000000" pitchFamily="2" charset="2"/>
              <a:buChar char="§"/>
              <a:defRPr sz="1600"/>
            </a:lvl4pPr>
            <a:lvl5pPr marL="2057400" indent="-228600">
              <a:buClr>
                <a:srgbClr val="B51D1D"/>
              </a:buClr>
              <a:buFont typeface="Wingdings" panose="05000000000000000000" pitchFamily="2" charset="2"/>
              <a:buChar char="§"/>
              <a:defRPr lang="ko-KR" altLang="en-US" sz="1400" dirty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55202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E0B825A-6418-4B63-9FA4-BE19A5151A2D}"/>
              </a:ext>
            </a:extLst>
          </p:cNvPr>
          <p:cNvCxnSpPr/>
          <p:nvPr userDrawn="1"/>
        </p:nvCxnSpPr>
        <p:spPr>
          <a:xfrm rot="5400000">
            <a:off x="1427957" y="570706"/>
            <a:ext cx="285750" cy="1587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날짜 개체 틀 5">
            <a:extLst>
              <a:ext uri="{FF2B5EF4-FFF2-40B4-BE49-F238E27FC236}">
                <a16:creationId xmlns:a16="http://schemas.microsoft.com/office/drawing/2014/main" id="{BC15E528-26A2-4375-B5CC-EC1F1D72486B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42875" y="6527800"/>
            <a:ext cx="757238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defRPr/>
            </a:pPr>
            <a:r>
              <a:rPr lang="en-US" altLang="ko-KR" sz="1200" b="1">
                <a:solidFill>
                  <a:srgbClr val="7F7F7F"/>
                </a:solidFill>
                <a:latin typeface="맑은 고딕" pitchFamily="50" charset="-127"/>
              </a:rPr>
              <a:t>SMRL  |</a:t>
            </a:r>
            <a:endParaRPr lang="ko-KR" altLang="en-US" sz="1200" b="1">
              <a:solidFill>
                <a:srgbClr val="7F7F7F"/>
              </a:solidFill>
              <a:latin typeface="맑은 고딕" pitchFamily="50" charset="-127"/>
            </a:endParaRPr>
          </a:p>
        </p:txBody>
      </p:sp>
      <p:sp>
        <p:nvSpPr>
          <p:cNvPr id="4" name="날짜 개체 틀 5">
            <a:extLst>
              <a:ext uri="{FF2B5EF4-FFF2-40B4-BE49-F238E27FC236}">
                <a16:creationId xmlns:a16="http://schemas.microsoft.com/office/drawing/2014/main" id="{304A5662-7F9B-4060-A826-54F43E6D918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27088" y="6510338"/>
            <a:ext cx="15843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defRPr/>
            </a:pPr>
            <a:r>
              <a:rPr lang="en-US" altLang="ko-KR" sz="700" b="1">
                <a:solidFill>
                  <a:srgbClr val="7F7F7F"/>
                </a:solidFill>
                <a:latin typeface="맑은 고딕" pitchFamily="50" charset="-127"/>
              </a:rPr>
              <a:t>SoC &amp; Microprocessor</a:t>
            </a:r>
          </a:p>
          <a:p>
            <a:pPr eaLnBrk="1" latinLnBrk="1" hangingPunct="1">
              <a:defRPr/>
            </a:pPr>
            <a:r>
              <a:rPr lang="en-US" altLang="ko-KR" sz="700" b="1">
                <a:solidFill>
                  <a:srgbClr val="7F7F7F"/>
                </a:solidFill>
                <a:latin typeface="맑은 고딕" pitchFamily="50" charset="-127"/>
              </a:rPr>
              <a:t>Research Laboratory</a:t>
            </a:r>
            <a:endParaRPr lang="ko-KR" altLang="en-US" sz="700" b="1">
              <a:solidFill>
                <a:srgbClr val="7F7F7F"/>
              </a:solidFill>
              <a:latin typeface="맑은 고딕" pitchFamily="50" charset="-127"/>
            </a:endParaRPr>
          </a:p>
        </p:txBody>
      </p:sp>
      <p:sp>
        <p:nvSpPr>
          <p:cNvPr id="5" name="슬라이드 번호 개체 틀 6">
            <a:extLst>
              <a:ext uri="{FF2B5EF4-FFF2-40B4-BE49-F238E27FC236}">
                <a16:creationId xmlns:a16="http://schemas.microsoft.com/office/drawing/2014/main" id="{1DF0CB10-8AF5-4AED-B7DA-1E0C96DC9D4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6011863" y="6572250"/>
            <a:ext cx="2989262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1" hangingPunct="1">
              <a:defRPr/>
            </a:pPr>
            <a:endParaRPr lang="ko-KR" altLang="en-US" sz="1000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8235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286000" y="142875"/>
            <a:ext cx="6715125" cy="1428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42875" y="142875"/>
            <a:ext cx="2071688" cy="142875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42875" y="428625"/>
            <a:ext cx="8858250" cy="602456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2" name="슬라이드 번호 개체 틀 6"/>
          <p:cNvSpPr txBox="1">
            <a:spLocks/>
          </p:cNvSpPr>
          <p:nvPr/>
        </p:nvSpPr>
        <p:spPr>
          <a:xfrm>
            <a:off x="6011863" y="6572250"/>
            <a:ext cx="2989262" cy="230188"/>
          </a:xfrm>
          <a:prstGeom prst="rect">
            <a:avLst/>
          </a:prstGeom>
        </p:spPr>
        <p:txBody>
          <a:bodyPr/>
          <a:lstStyle/>
          <a:p>
            <a:pPr algn="r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SMRL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| </a:t>
            </a:r>
            <a:fld id="{6E729FF7-A29D-47D2-B627-C23AD55AF50A}" type="datetime4">
              <a:rPr lang="en-US" altLang="ko-KR" sz="800" smtClean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April 3, 2019</a:t>
            </a:fld>
            <a:r>
              <a:rPr lang="en-US" altLang="ko-KR" sz="800" baseline="0" dirty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| </a:t>
            </a:r>
            <a:fld id="{A35A25D5-3029-4BF6-9925-F82496619B18}" type="slidenum">
              <a:rPr lang="ko-KR" altLang="en-US" sz="800" b="1" smtClean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pPr algn="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ko-KR" altLang="en-US" sz="800" b="1" dirty="0">
              <a:solidFill>
                <a:srgbClr val="FF0000"/>
              </a:solidFill>
              <a:latin typeface="+mn-ea"/>
              <a:cs typeface="Arial" pitchFamily="34" charset="0"/>
            </a:endParaRPr>
          </a:p>
        </p:txBody>
      </p:sp>
      <p:sp>
        <p:nvSpPr>
          <p:cNvPr id="13" name="날짜 개체 틀 5"/>
          <p:cNvSpPr txBox="1">
            <a:spLocks/>
          </p:cNvSpPr>
          <p:nvPr/>
        </p:nvSpPr>
        <p:spPr>
          <a:xfrm>
            <a:off x="142875" y="6527800"/>
            <a:ext cx="757238" cy="285750"/>
          </a:xfrm>
          <a:prstGeom prst="rect">
            <a:avLst/>
          </a:prstGeom>
        </p:spPr>
        <p:txBody>
          <a:bodyPr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SMRL  |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latin typeface="+mn-ea"/>
              <a:cs typeface="Arial" pitchFamily="34" charset="0"/>
            </a:endParaRPr>
          </a:p>
        </p:txBody>
      </p:sp>
      <p:sp>
        <p:nvSpPr>
          <p:cNvPr id="14" name="날짜 개체 틀 5"/>
          <p:cNvSpPr txBox="1">
            <a:spLocks/>
          </p:cNvSpPr>
          <p:nvPr/>
        </p:nvSpPr>
        <p:spPr>
          <a:xfrm>
            <a:off x="827088" y="6510338"/>
            <a:ext cx="1584325" cy="285750"/>
          </a:xfrm>
          <a:prstGeom prst="rect">
            <a:avLst/>
          </a:prstGeom>
        </p:spPr>
        <p:txBody>
          <a:bodyPr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dirty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SoC &amp; Microprocessor</a:t>
            </a:r>
          </a:p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dirty="0">
                <a:solidFill>
                  <a:schemeClr val="bg1">
                    <a:lumMod val="50000"/>
                  </a:schemeClr>
                </a:solidFill>
                <a:latin typeface="+mn-ea"/>
                <a:cs typeface="Arial" pitchFamily="34" charset="0"/>
              </a:rPr>
              <a:t>Research Laboratory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  <a:latin typeface="+mn-ea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5" r:id="rId2"/>
    <p:sldLayoutId id="2147483766" r:id="rId3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6">
            <a:extLst>
              <a:ext uri="{FF2B5EF4-FFF2-40B4-BE49-F238E27FC236}">
                <a16:creationId xmlns:a16="http://schemas.microsoft.com/office/drawing/2014/main" id="{691A7162-2962-4207-A3D1-F304892707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5157788"/>
            <a:ext cx="6305550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ko-KR" b="1" dirty="0">
                <a:latin typeface="Verdana" panose="020B0604030504040204" pitchFamily="34" charset="0"/>
                <a:ea typeface="굴림" panose="020B0600000101010101" pitchFamily="50" charset="-127"/>
              </a:rPr>
              <a:t>TA:</a:t>
            </a:r>
            <a:r>
              <a:rPr lang="ko-KR" altLang="en-US" b="1" dirty="0">
                <a:latin typeface="Verdana" panose="020B0604030504040204" pitchFamily="34" charset="0"/>
                <a:ea typeface="굴림" panose="020B0600000101010101" pitchFamily="50" charset="-127"/>
              </a:rPr>
              <a:t> </a:t>
            </a:r>
            <a:r>
              <a:rPr lang="ko-KR" altLang="en-US" b="1" dirty="0">
                <a:latin typeface="+mn-ea"/>
              </a:rPr>
              <a:t>최승훈</a:t>
            </a:r>
            <a:br>
              <a:rPr lang="en-US" altLang="ko-KR" b="1" dirty="0">
                <a:latin typeface="+mn-ea"/>
              </a:rPr>
            </a:br>
            <a:r>
              <a:rPr lang="en-US" altLang="ko-KR" sz="1400" dirty="0">
                <a:latin typeface="Verdana" panose="020B0604030504040204" pitchFamily="34" charset="0"/>
                <a:ea typeface="굴림" panose="020B0600000101010101" pitchFamily="50" charset="-127"/>
              </a:rPr>
              <a:t> E-mail: csh30096@korea.ac.kr</a:t>
            </a:r>
          </a:p>
          <a:p>
            <a:pPr algn="r" eaLnBrk="1" hangingPunct="1"/>
            <a:r>
              <a:rPr lang="en-US" altLang="ko-KR" sz="1400" dirty="0">
                <a:latin typeface="Verdana" panose="020B0604030504040204" pitchFamily="34" charset="0"/>
                <a:ea typeface="굴림" panose="020B0600000101010101" pitchFamily="50" charset="-127"/>
              </a:rPr>
              <a:t>SoC &amp; Microprocessor Research Laboratory</a:t>
            </a:r>
            <a:endParaRPr lang="en-US" altLang="ko-KR" sz="1400" b="1" dirty="0">
              <a:latin typeface="Verdan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F75CF3-5D28-4D4C-BBE1-00AAC9EF91D0}"/>
              </a:ext>
            </a:extLst>
          </p:cNvPr>
          <p:cNvSpPr txBox="1"/>
          <p:nvPr/>
        </p:nvSpPr>
        <p:spPr>
          <a:xfrm>
            <a:off x="179387" y="2397948"/>
            <a:ext cx="8785225" cy="206210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ko-KR" sz="32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Logic Design 1</a:t>
            </a:r>
            <a:r>
              <a:rPr lang="en-US" altLang="ko-KR" sz="3200" b="1" baseline="30000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st</a:t>
            </a:r>
            <a:r>
              <a:rPr lang="en-US" altLang="ko-KR" sz="32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 Term Project</a:t>
            </a:r>
          </a:p>
          <a:p>
            <a:pPr algn="ctr">
              <a:defRPr/>
            </a:pPr>
            <a:r>
              <a:rPr lang="en-US" altLang="ko-KR" sz="24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-Double digit BCD calculator-</a:t>
            </a:r>
          </a:p>
          <a:p>
            <a:pPr algn="ctr">
              <a:defRPr/>
            </a:pPr>
            <a:endParaRPr lang="en-US" altLang="ko-KR" sz="2400" b="1" dirty="0">
              <a:latin typeface="Verdana" panose="020B0604030504040204" pitchFamily="34" charset="0"/>
              <a:ea typeface="굴림" panose="020B0600000101010101" pitchFamily="50" charset="-127"/>
              <a:cs typeface="Verdana" panose="020B0604030504040204" pitchFamily="34" charset="0"/>
            </a:endParaRPr>
          </a:p>
          <a:p>
            <a:pPr algn="ctr">
              <a:defRPr/>
            </a:pPr>
            <a:endParaRPr lang="en-US" altLang="ko-KR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  <a:p>
            <a:pPr algn="ctr">
              <a:defRPr/>
            </a:pP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482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BAA65722-4263-445B-8D8A-604F0D2B8D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3063" y="466725"/>
            <a:ext cx="7286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Simulation</a:t>
            </a: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F6B811-C487-4738-B3F9-F1B32B7F1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612" y="1524001"/>
            <a:ext cx="4676775" cy="4791028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05BE0F1A-BD19-4285-8120-09F3031DECDF}"/>
              </a:ext>
            </a:extLst>
          </p:cNvPr>
          <p:cNvSpPr txBox="1">
            <a:spLocks/>
          </p:cNvSpPr>
          <p:nvPr/>
        </p:nvSpPr>
        <p:spPr bwMode="auto">
          <a:xfrm>
            <a:off x="381000" y="990601"/>
            <a:ext cx="8229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Open a new project</a:t>
            </a:r>
            <a:endParaRPr lang="en-US" altLang="ko-KR" b="1" dirty="0">
              <a:latin typeface="Calibri" pitchFamily="34" charset="0"/>
              <a:ea typeface="굴림" charset="-127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29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BAA65722-4263-445B-8D8A-604F0D2B8D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3063" y="466725"/>
            <a:ext cx="7286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Simulation</a:t>
            </a: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05BE0F1A-BD19-4285-8120-09F3031DECDF}"/>
              </a:ext>
            </a:extLst>
          </p:cNvPr>
          <p:cNvSpPr txBox="1">
            <a:spLocks/>
          </p:cNvSpPr>
          <p:nvPr/>
        </p:nvSpPr>
        <p:spPr bwMode="auto">
          <a:xfrm>
            <a:off x="381000" y="990601"/>
            <a:ext cx="8229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Device – Cyclone II EP2C35F672C6</a:t>
            </a:r>
            <a:endParaRPr lang="en-US" altLang="ko-KR" b="1" dirty="0">
              <a:latin typeface="Calibri" pitchFamily="34" charset="0"/>
              <a:ea typeface="굴림" charset="-127"/>
              <a:cs typeface="Calibri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48EAF0-CDE3-42E1-AF21-750A15E2D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456681"/>
            <a:ext cx="4824412" cy="493459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8C595E6-835B-4A64-98E9-3419A5D698B6}"/>
              </a:ext>
            </a:extLst>
          </p:cNvPr>
          <p:cNvSpPr/>
          <p:nvPr/>
        </p:nvSpPr>
        <p:spPr>
          <a:xfrm>
            <a:off x="2997927" y="2148837"/>
            <a:ext cx="2218713" cy="278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7EA3FA-2A4E-4A3F-94AE-971F925FB8C7}"/>
              </a:ext>
            </a:extLst>
          </p:cNvPr>
          <p:cNvSpPr/>
          <p:nvPr/>
        </p:nvSpPr>
        <p:spPr>
          <a:xfrm>
            <a:off x="2438399" y="4149639"/>
            <a:ext cx="4663099" cy="278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154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F4295A-5726-4913-BF99-D9304B87A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624" y="1447800"/>
            <a:ext cx="3343275" cy="4610100"/>
          </a:xfrm>
          <a:prstGeom prst="rect">
            <a:avLst/>
          </a:prstGeom>
        </p:spPr>
      </p:pic>
      <p:sp>
        <p:nvSpPr>
          <p:cNvPr id="2" name="TextBox 4">
            <a:extLst>
              <a:ext uri="{FF2B5EF4-FFF2-40B4-BE49-F238E27FC236}">
                <a16:creationId xmlns:a16="http://schemas.microsoft.com/office/drawing/2014/main" id="{BAA65722-4263-445B-8D8A-604F0D2B8D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3063" y="466725"/>
            <a:ext cx="7286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Simulation</a:t>
            </a: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05BE0F1A-BD19-4285-8120-09F3031DECDF}"/>
              </a:ext>
            </a:extLst>
          </p:cNvPr>
          <p:cNvSpPr txBox="1">
            <a:spLocks/>
          </p:cNvSpPr>
          <p:nvPr/>
        </p:nvSpPr>
        <p:spPr bwMode="auto">
          <a:xfrm>
            <a:off x="381000" y="990601"/>
            <a:ext cx="8229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File -&gt; new -&gt; Verilog HDL File</a:t>
            </a:r>
            <a:endParaRPr lang="en-US" altLang="ko-KR" b="1" dirty="0">
              <a:latin typeface="Calibri" pitchFamily="34" charset="0"/>
              <a:ea typeface="굴림" charset="-127"/>
              <a:cs typeface="Calibri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C595E6-835B-4A64-98E9-3419A5D698B6}"/>
              </a:ext>
            </a:extLst>
          </p:cNvPr>
          <p:cNvSpPr/>
          <p:nvPr/>
        </p:nvSpPr>
        <p:spPr>
          <a:xfrm>
            <a:off x="3200399" y="3048000"/>
            <a:ext cx="1143001" cy="278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457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BAA65722-4263-445B-8D8A-604F0D2B8D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3063" y="466725"/>
            <a:ext cx="7286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Simulation</a:t>
            </a: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05BE0F1A-BD19-4285-8120-09F3031DECDF}"/>
              </a:ext>
            </a:extLst>
          </p:cNvPr>
          <p:cNvSpPr txBox="1">
            <a:spLocks/>
          </p:cNvSpPr>
          <p:nvPr/>
        </p:nvSpPr>
        <p:spPr bwMode="auto">
          <a:xfrm>
            <a:off x="381000" y="990601"/>
            <a:ext cx="822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Code Copy &amp; Paste -&gt; Save the </a:t>
            </a:r>
            <a:r>
              <a:rPr lang="en-US" altLang="ko-KR" sz="2000" b="1" dirty="0" err="1">
                <a:latin typeface="Calibri" pitchFamily="34" charset="0"/>
                <a:ea typeface="굴림" charset="-127"/>
                <a:cs typeface="Calibri" pitchFamily="34" charset="0"/>
              </a:rPr>
              <a:t>VerilogHDL</a:t>
            </a: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 File -&gt; Start Compile</a:t>
            </a:r>
            <a:endParaRPr lang="en-US" altLang="ko-KR" b="1" dirty="0">
              <a:latin typeface="Calibri" pitchFamily="34" charset="0"/>
              <a:ea typeface="굴림" charset="-127"/>
              <a:cs typeface="Calibri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6748D6-6442-41D6-9757-D2F117207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1621520"/>
            <a:ext cx="8391215" cy="386487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901687F-FEFC-4287-AB0D-203FE0887459}"/>
              </a:ext>
            </a:extLst>
          </p:cNvPr>
          <p:cNvSpPr/>
          <p:nvPr/>
        </p:nvSpPr>
        <p:spPr>
          <a:xfrm>
            <a:off x="2667000" y="3657600"/>
            <a:ext cx="4572000" cy="278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Note the module name</a:t>
            </a:r>
          </a:p>
        </p:txBody>
      </p:sp>
    </p:spTree>
    <p:extLst>
      <p:ext uri="{BB962C8B-B14F-4D97-AF65-F5344CB8AC3E}">
        <p14:creationId xmlns:p14="http://schemas.microsoft.com/office/powerpoint/2010/main" val="2044494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BAA65722-4263-445B-8D8A-604F0D2B8D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3063" y="466725"/>
            <a:ext cx="7286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Simulation</a:t>
            </a: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05BE0F1A-BD19-4285-8120-09F3031DECDF}"/>
              </a:ext>
            </a:extLst>
          </p:cNvPr>
          <p:cNvSpPr txBox="1">
            <a:spLocks/>
          </p:cNvSpPr>
          <p:nvPr/>
        </p:nvSpPr>
        <p:spPr bwMode="auto">
          <a:xfrm>
            <a:off x="381000" y="990601"/>
            <a:ext cx="822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File -&gt; new -&gt; Vector Waveform File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8110EB-8D74-41C4-88E6-B3E47AC06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600200"/>
            <a:ext cx="3409950" cy="46005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5909151-F3C3-43B9-8DA9-AC0C19F26333}"/>
              </a:ext>
            </a:extLst>
          </p:cNvPr>
          <p:cNvSpPr/>
          <p:nvPr/>
        </p:nvSpPr>
        <p:spPr>
          <a:xfrm>
            <a:off x="2998193" y="4554582"/>
            <a:ext cx="1219201" cy="278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128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E85E0F-69BD-4DD4-98FC-AB9F521EF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71749"/>
            <a:ext cx="8115044" cy="4395649"/>
          </a:xfrm>
          <a:prstGeom prst="rect">
            <a:avLst/>
          </a:prstGeom>
        </p:spPr>
      </p:pic>
      <p:sp>
        <p:nvSpPr>
          <p:cNvPr id="2" name="TextBox 4">
            <a:extLst>
              <a:ext uri="{FF2B5EF4-FFF2-40B4-BE49-F238E27FC236}">
                <a16:creationId xmlns:a16="http://schemas.microsoft.com/office/drawing/2014/main" id="{BAA65722-4263-445B-8D8A-604F0D2B8D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3063" y="466725"/>
            <a:ext cx="7286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Simulation</a:t>
            </a: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05BE0F1A-BD19-4285-8120-09F3031DECDF}"/>
              </a:ext>
            </a:extLst>
          </p:cNvPr>
          <p:cNvSpPr txBox="1">
            <a:spLocks/>
          </p:cNvSpPr>
          <p:nvPr/>
        </p:nvSpPr>
        <p:spPr bwMode="auto">
          <a:xfrm>
            <a:off x="381000" y="990601"/>
            <a:ext cx="822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Right Mouse Click -&gt; Insert -&gt; Insert Node or Bus.. -&gt; Node Finder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5909151-F3C3-43B9-8DA9-AC0C19F26333}"/>
              </a:ext>
            </a:extLst>
          </p:cNvPr>
          <p:cNvSpPr/>
          <p:nvPr/>
        </p:nvSpPr>
        <p:spPr>
          <a:xfrm>
            <a:off x="2667000" y="2667000"/>
            <a:ext cx="23622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E55E99-E521-4F98-9239-506ADBF73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2438400"/>
            <a:ext cx="2743200" cy="1734889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DD230B2-8F66-4EE9-9A79-27BBF4D35B5C}"/>
              </a:ext>
            </a:extLst>
          </p:cNvPr>
          <p:cNvSpPr/>
          <p:nvPr/>
        </p:nvSpPr>
        <p:spPr>
          <a:xfrm>
            <a:off x="5181600" y="2849879"/>
            <a:ext cx="228600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134D1E7-9F29-40A0-A05F-628191DA02FE}"/>
              </a:ext>
            </a:extLst>
          </p:cNvPr>
          <p:cNvSpPr/>
          <p:nvPr/>
        </p:nvSpPr>
        <p:spPr>
          <a:xfrm>
            <a:off x="7428411" y="3122021"/>
            <a:ext cx="838201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188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3A1697D-9C4F-475D-A20E-AA7D4B737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600200"/>
            <a:ext cx="7010400" cy="4581525"/>
          </a:xfrm>
          <a:prstGeom prst="rect">
            <a:avLst/>
          </a:prstGeom>
        </p:spPr>
      </p:pic>
      <p:sp>
        <p:nvSpPr>
          <p:cNvPr id="2" name="TextBox 4">
            <a:extLst>
              <a:ext uri="{FF2B5EF4-FFF2-40B4-BE49-F238E27FC236}">
                <a16:creationId xmlns:a16="http://schemas.microsoft.com/office/drawing/2014/main" id="{BAA65722-4263-445B-8D8A-604F0D2B8D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3063" y="466725"/>
            <a:ext cx="7286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Simulation</a:t>
            </a: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05BE0F1A-BD19-4285-8120-09F3031DECDF}"/>
              </a:ext>
            </a:extLst>
          </p:cNvPr>
          <p:cNvSpPr txBox="1">
            <a:spLocks/>
          </p:cNvSpPr>
          <p:nvPr/>
        </p:nvSpPr>
        <p:spPr bwMode="auto">
          <a:xfrm>
            <a:off x="381000" y="990601"/>
            <a:ext cx="822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List -&gt; Select Nodes -&gt; OK -&gt; OK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5909151-F3C3-43B9-8DA9-AC0C19F26333}"/>
              </a:ext>
            </a:extLst>
          </p:cNvPr>
          <p:cNvSpPr/>
          <p:nvPr/>
        </p:nvSpPr>
        <p:spPr>
          <a:xfrm>
            <a:off x="5867400" y="1934386"/>
            <a:ext cx="685800" cy="3069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134D1E7-9F29-40A0-A05F-628191DA02FE}"/>
              </a:ext>
            </a:extLst>
          </p:cNvPr>
          <p:cNvSpPr/>
          <p:nvPr/>
        </p:nvSpPr>
        <p:spPr>
          <a:xfrm>
            <a:off x="1066800" y="2590800"/>
            <a:ext cx="2667000" cy="3505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E3FDC1A-3233-4D13-B3FF-116A5DE684CE}"/>
              </a:ext>
            </a:extLst>
          </p:cNvPr>
          <p:cNvSpPr/>
          <p:nvPr/>
        </p:nvSpPr>
        <p:spPr>
          <a:xfrm>
            <a:off x="3783874" y="3836127"/>
            <a:ext cx="483326" cy="234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9075713-281B-4CC4-AE74-D2AA66C3BF16}"/>
              </a:ext>
            </a:extLst>
          </p:cNvPr>
          <p:cNvSpPr/>
          <p:nvPr/>
        </p:nvSpPr>
        <p:spPr bwMode="auto">
          <a:xfrm>
            <a:off x="6520543" y="1694900"/>
            <a:ext cx="339725" cy="357054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anchor="ctr">
            <a:spAutoFit/>
          </a:bodyPr>
          <a:lstStyle/>
          <a:p>
            <a:pPr algn="ctr" eaLnBrk="1" latinLnBrk="1" hangingPunct="1">
              <a:spcBef>
                <a:spcPct val="50000"/>
              </a:spcBef>
              <a:defRPr/>
            </a:pP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rPr>
              <a:t>1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굴림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E1D238A-39EA-4C86-8868-65E30F065A18}"/>
              </a:ext>
            </a:extLst>
          </p:cNvPr>
          <p:cNvSpPr/>
          <p:nvPr/>
        </p:nvSpPr>
        <p:spPr bwMode="auto">
          <a:xfrm>
            <a:off x="3640137" y="2438401"/>
            <a:ext cx="339725" cy="357054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anchor="ctr">
            <a:spAutoFit/>
          </a:bodyPr>
          <a:lstStyle/>
          <a:p>
            <a:pPr algn="ctr" eaLnBrk="1" latinLnBrk="1" hangingPunct="1">
              <a:spcBef>
                <a:spcPct val="50000"/>
              </a:spcBef>
              <a:defRPr/>
            </a:pP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rPr>
              <a:t>2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굴림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50006DF-6B32-4387-8774-85B1CE1F988B}"/>
              </a:ext>
            </a:extLst>
          </p:cNvPr>
          <p:cNvSpPr/>
          <p:nvPr/>
        </p:nvSpPr>
        <p:spPr bwMode="auto">
          <a:xfrm>
            <a:off x="3894818" y="3505201"/>
            <a:ext cx="339725" cy="357054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anchor="ctr">
            <a:spAutoFit/>
          </a:bodyPr>
          <a:lstStyle/>
          <a:p>
            <a:pPr algn="ctr" eaLnBrk="1" latinLnBrk="1" hangingPunct="1">
              <a:spcBef>
                <a:spcPct val="50000"/>
              </a:spcBef>
              <a:defRPr/>
            </a:pP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rPr>
              <a:t>3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굴림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7D8DE4-C40F-4FDC-B274-05D875ECAEC2}"/>
              </a:ext>
            </a:extLst>
          </p:cNvPr>
          <p:cNvSpPr txBox="1"/>
          <p:nvPr/>
        </p:nvSpPr>
        <p:spPr>
          <a:xfrm>
            <a:off x="1893094" y="2795455"/>
            <a:ext cx="100540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spcBef>
                <a:spcPct val="50000"/>
              </a:spcBef>
              <a:defRPr/>
            </a:pPr>
            <a:r>
              <a:rPr lang="en-US" altLang="ko-K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rPr>
              <a:t>Select !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굴림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9406043-FC5E-43DC-ACB8-359F51D80F9B}"/>
              </a:ext>
            </a:extLst>
          </p:cNvPr>
          <p:cNvSpPr/>
          <p:nvPr/>
        </p:nvSpPr>
        <p:spPr>
          <a:xfrm>
            <a:off x="6934200" y="1964870"/>
            <a:ext cx="990599" cy="234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60C2F98-2344-4C7A-AE7A-517F76D60190}"/>
              </a:ext>
            </a:extLst>
          </p:cNvPr>
          <p:cNvSpPr/>
          <p:nvPr/>
        </p:nvSpPr>
        <p:spPr bwMode="auto">
          <a:xfrm>
            <a:off x="7851774" y="1725041"/>
            <a:ext cx="339725" cy="357054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anchor="ctr">
            <a:spAutoFit/>
          </a:bodyPr>
          <a:lstStyle/>
          <a:p>
            <a:pPr algn="ctr" eaLnBrk="1" latinLnBrk="1" hangingPunct="1">
              <a:spcBef>
                <a:spcPct val="50000"/>
              </a:spcBef>
              <a:defRPr/>
            </a:pP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rPr>
              <a:t>4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7142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F4CA6BB-E014-4AEC-B8B9-8DEBACBB9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487" y="1981200"/>
            <a:ext cx="5961026" cy="3895725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7AF08CC2-4869-4942-B2C4-B2A178438E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3063" y="466725"/>
            <a:ext cx="7286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Simulation</a:t>
            </a: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F75B0273-98C9-47C2-81B4-7A61362AEF0C}"/>
              </a:ext>
            </a:extLst>
          </p:cNvPr>
          <p:cNvSpPr txBox="1">
            <a:spLocks/>
          </p:cNvSpPr>
          <p:nvPr/>
        </p:nvSpPr>
        <p:spPr bwMode="auto">
          <a:xfrm>
            <a:off x="381000" y="990601"/>
            <a:ext cx="822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If not synthesized, the following screen will be displayed.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584118-C1B4-4033-A55F-B00093E8E581}"/>
              </a:ext>
            </a:extLst>
          </p:cNvPr>
          <p:cNvSpPr/>
          <p:nvPr/>
        </p:nvSpPr>
        <p:spPr>
          <a:xfrm>
            <a:off x="1645240" y="2895600"/>
            <a:ext cx="23622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71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2B30810-120C-411B-95C9-366EA51A0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85" y="1779983"/>
            <a:ext cx="8207829" cy="4445907"/>
          </a:xfrm>
          <a:prstGeom prst="rect">
            <a:avLst/>
          </a:prstGeom>
        </p:spPr>
      </p:pic>
      <p:sp>
        <p:nvSpPr>
          <p:cNvPr id="2" name="TextBox 4">
            <a:extLst>
              <a:ext uri="{FF2B5EF4-FFF2-40B4-BE49-F238E27FC236}">
                <a16:creationId xmlns:a16="http://schemas.microsoft.com/office/drawing/2014/main" id="{BAA65722-4263-445B-8D8A-604F0D2B8D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3063" y="466725"/>
            <a:ext cx="7286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Simulation</a:t>
            </a: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05BE0F1A-BD19-4285-8120-09F3031DECDF}"/>
              </a:ext>
            </a:extLst>
          </p:cNvPr>
          <p:cNvSpPr txBox="1">
            <a:spLocks/>
          </p:cNvSpPr>
          <p:nvPr/>
        </p:nvSpPr>
        <p:spPr bwMode="auto">
          <a:xfrm>
            <a:off x="381000" y="990600"/>
            <a:ext cx="8229600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Select SW -&gt; Right Mouse Click -&gt; Value -&gt; Forcing High(1) or Low (0) -&gt; Save the Waveform file in your simulation project folder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5909151-F3C3-43B9-8DA9-AC0C19F26333}"/>
              </a:ext>
            </a:extLst>
          </p:cNvPr>
          <p:cNvSpPr/>
          <p:nvPr/>
        </p:nvSpPr>
        <p:spPr>
          <a:xfrm>
            <a:off x="2819400" y="3849446"/>
            <a:ext cx="1600200" cy="992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F9CD00B-63E7-409C-AD0A-DB5B6FBBC89A}"/>
              </a:ext>
            </a:extLst>
          </p:cNvPr>
          <p:cNvSpPr/>
          <p:nvPr/>
        </p:nvSpPr>
        <p:spPr>
          <a:xfrm>
            <a:off x="4310745" y="4945555"/>
            <a:ext cx="1600200" cy="3884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429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7376752-3588-4C09-BA1F-DDAF61D51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763" y="2888861"/>
            <a:ext cx="3971706" cy="247622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F63AE13-39EB-42A4-9723-ADB2DFC71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28" y="2895600"/>
            <a:ext cx="3971705" cy="2469482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40679ED2-2B2F-42AD-BFC0-70CCC6439874}"/>
              </a:ext>
            </a:extLst>
          </p:cNvPr>
          <p:cNvSpPr/>
          <p:nvPr/>
        </p:nvSpPr>
        <p:spPr>
          <a:xfrm>
            <a:off x="4457700" y="3822171"/>
            <a:ext cx="228600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825638-B57A-410C-814F-334FB881BC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3063" y="466725"/>
            <a:ext cx="7286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Simulation</a:t>
            </a: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A0D400D-8692-4C63-8A37-DC6209F6F44A}"/>
              </a:ext>
            </a:extLst>
          </p:cNvPr>
          <p:cNvSpPr txBox="1">
            <a:spLocks/>
          </p:cNvSpPr>
          <p:nvPr/>
        </p:nvSpPr>
        <p:spPr bwMode="auto">
          <a:xfrm>
            <a:off x="381000" y="990600"/>
            <a:ext cx="8229600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After change the value of SW[6], SW[1]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6D63B50-C25F-4C45-B355-94D58FF0393A}"/>
              </a:ext>
            </a:extLst>
          </p:cNvPr>
          <p:cNvSpPr/>
          <p:nvPr/>
        </p:nvSpPr>
        <p:spPr>
          <a:xfrm>
            <a:off x="842963" y="4150920"/>
            <a:ext cx="3363870" cy="1030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7D7941-1D3A-4821-AC80-55F63FC3261F}"/>
              </a:ext>
            </a:extLst>
          </p:cNvPr>
          <p:cNvSpPr/>
          <p:nvPr/>
        </p:nvSpPr>
        <p:spPr>
          <a:xfrm>
            <a:off x="5515115" y="4191000"/>
            <a:ext cx="3363870" cy="1030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402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extBox 4">
            <a:extLst>
              <a:ext uri="{FF2B5EF4-FFF2-40B4-BE49-F238E27FC236}">
                <a16:creationId xmlns:a16="http://schemas.microsoft.com/office/drawing/2014/main" id="{9B85266D-A6F1-4CDE-8549-116D9A7437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3063" y="466725"/>
            <a:ext cx="72866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Double digit BCD calculator</a:t>
            </a: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219" name="Content Placeholder 4">
            <a:extLst>
              <a:ext uri="{FF2B5EF4-FFF2-40B4-BE49-F238E27FC236}">
                <a16:creationId xmlns:a16="http://schemas.microsoft.com/office/drawing/2014/main" id="{0C7E8CAD-B0B5-4DF3-8FCD-34CEF86374EE}"/>
              </a:ext>
            </a:extLst>
          </p:cNvPr>
          <p:cNvSpPr txBox="1">
            <a:spLocks/>
          </p:cNvSpPr>
          <p:nvPr/>
        </p:nvSpPr>
        <p:spPr bwMode="auto">
          <a:xfrm>
            <a:off x="457200" y="1219201"/>
            <a:ext cx="8229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ko-KR" sz="2400" i="1" dirty="0">
                <a:latin typeface="Calibri" pitchFamily="34" charset="0"/>
                <a:ea typeface="굴림" charset="-127"/>
                <a:cs typeface="Calibri" pitchFamily="34" charset="0"/>
              </a:rPr>
              <a:t>BCD(Binary Coded Decimal)</a:t>
            </a:r>
            <a:endParaRPr lang="en-US" altLang="ko-KR" sz="2400" dirty="0">
              <a:latin typeface="Calibri" pitchFamily="34" charset="0"/>
              <a:ea typeface="굴림" charset="-127"/>
              <a:cs typeface="Calibri" pitchFamily="34" charset="0"/>
            </a:endParaRPr>
          </a:p>
          <a:p>
            <a:pPr lvl="1" eaLnBrk="1" latinLnBrk="1" hangingPunct="1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altLang="ko-KR" sz="2000" dirty="0">
                <a:latin typeface="Calibri" pitchFamily="34" charset="0"/>
                <a:ea typeface="굴림" charset="-127"/>
                <a:cs typeface="Calibri" pitchFamily="34" charset="0"/>
              </a:rPr>
              <a:t>Decimal 36 is represented in BCD with 8 bits as 0011 0110, with each group of 4 bits representing one decimal digit.</a:t>
            </a:r>
          </a:p>
          <a:p>
            <a:pPr marL="457200" lvl="1" indent="0" eaLnBrk="1" latinLnBrk="1" hangingPunct="1">
              <a:spcBef>
                <a:spcPct val="20000"/>
              </a:spcBef>
              <a:defRPr/>
            </a:pPr>
            <a:endParaRPr lang="en-US" altLang="ko-KR" sz="2000" dirty="0">
              <a:latin typeface="Calibri" pitchFamily="34" charset="0"/>
              <a:ea typeface="굴림" charset="-127"/>
              <a:cs typeface="Calibri" pitchFamily="34" charset="0"/>
            </a:endParaRPr>
          </a:p>
          <a:p>
            <a:pPr marL="914400" lvl="2" indent="0" eaLnBrk="1" latinLnBrk="1" hangingPunct="1">
              <a:spcBef>
                <a:spcPct val="20000"/>
              </a:spcBef>
              <a:defRPr/>
            </a:pPr>
            <a:endParaRPr lang="en-US" altLang="ko-KR" sz="2000" dirty="0">
              <a:latin typeface="Calibri" pitchFamily="34" charset="0"/>
              <a:ea typeface="굴림" charset="-127"/>
              <a:cs typeface="Calibri" pitchFamily="34" charset="0"/>
            </a:endParaRPr>
          </a:p>
          <a:p>
            <a:pPr marL="914400" lvl="2" indent="0" eaLnBrk="1" latinLnBrk="1" hangingPunct="1">
              <a:spcBef>
                <a:spcPct val="20000"/>
              </a:spcBef>
              <a:defRPr/>
            </a:pPr>
            <a:endParaRPr lang="en-US" altLang="ko-KR" sz="2000" dirty="0">
              <a:latin typeface="Calibri" pitchFamily="34" charset="0"/>
              <a:ea typeface="굴림" charset="-127"/>
              <a:cs typeface="Calibri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67BF60-4957-4EF8-82B5-57BB510FF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2743200"/>
            <a:ext cx="2819400" cy="314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140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2F4D909-178A-44FB-B4E8-A6DC09E2C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8" y="1963784"/>
            <a:ext cx="7689362" cy="4165071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40679ED2-2B2F-42AD-BFC0-70CCC6439874}"/>
              </a:ext>
            </a:extLst>
          </p:cNvPr>
          <p:cNvSpPr/>
          <p:nvPr/>
        </p:nvSpPr>
        <p:spPr>
          <a:xfrm>
            <a:off x="4648208" y="3868785"/>
            <a:ext cx="228600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825638-B57A-410C-814F-334FB881BC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3063" y="466725"/>
            <a:ext cx="7286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Simulation</a:t>
            </a: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A0D400D-8692-4C63-8A37-DC6209F6F44A}"/>
              </a:ext>
            </a:extLst>
          </p:cNvPr>
          <p:cNvSpPr txBox="1">
            <a:spLocks/>
          </p:cNvSpPr>
          <p:nvPr/>
        </p:nvSpPr>
        <p:spPr bwMode="auto">
          <a:xfrm>
            <a:off x="381000" y="990600"/>
            <a:ext cx="8229600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If you want to see the binary or hexadecimal, SW -&gt; right mouse -&gt; properties -&gt; change Radix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6D63B50-C25F-4C45-B355-94D58FF0393A}"/>
              </a:ext>
            </a:extLst>
          </p:cNvPr>
          <p:cNvSpPr/>
          <p:nvPr/>
        </p:nvSpPr>
        <p:spPr>
          <a:xfrm>
            <a:off x="3048007" y="5240385"/>
            <a:ext cx="1219201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A16390B-6DD6-45A9-B288-8DD3A5A41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081" y="2672891"/>
            <a:ext cx="2986089" cy="232083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D7D7941-1D3A-4821-AC80-55F63FC3261F}"/>
              </a:ext>
            </a:extLst>
          </p:cNvPr>
          <p:cNvSpPr/>
          <p:nvPr/>
        </p:nvSpPr>
        <p:spPr>
          <a:xfrm>
            <a:off x="5389081" y="3735979"/>
            <a:ext cx="2986089" cy="12577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693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BAA65722-4263-445B-8D8A-604F0D2B8D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3063" y="466725"/>
            <a:ext cx="7286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Simulation</a:t>
            </a: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05BE0F1A-BD19-4285-8120-09F3031DECDF}"/>
              </a:ext>
            </a:extLst>
          </p:cNvPr>
          <p:cNvSpPr txBox="1">
            <a:spLocks/>
          </p:cNvSpPr>
          <p:nvPr/>
        </p:nvSpPr>
        <p:spPr bwMode="auto">
          <a:xfrm>
            <a:off x="381000" y="990601"/>
            <a:ext cx="822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Processing -&gt; Simulator Tool -&gt; Find the </a:t>
            </a:r>
            <a:r>
              <a:rPr lang="en-US" altLang="ko-KR" sz="2000" b="1" dirty="0" err="1">
                <a:latin typeface="Calibri" pitchFamily="34" charset="0"/>
                <a:ea typeface="굴림" charset="-127"/>
                <a:cs typeface="Calibri" pitchFamily="34" charset="0"/>
              </a:rPr>
              <a:t>vwf</a:t>
            </a: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 file -&gt; open</a:t>
            </a:r>
            <a:endParaRPr lang="en-US" altLang="ko-KR" b="1" dirty="0">
              <a:latin typeface="Calibri" pitchFamily="34" charset="0"/>
              <a:ea typeface="굴림" charset="-127"/>
              <a:cs typeface="Calibri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DB458F-DE59-415D-BB73-A96AB1EDD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510012"/>
            <a:ext cx="8325762" cy="450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12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BAA65722-4263-445B-8D8A-604F0D2B8D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3063" y="466725"/>
            <a:ext cx="7286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Simulation</a:t>
            </a: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05BE0F1A-BD19-4285-8120-09F3031DECDF}"/>
              </a:ext>
            </a:extLst>
          </p:cNvPr>
          <p:cNvSpPr txBox="1">
            <a:spLocks/>
          </p:cNvSpPr>
          <p:nvPr/>
        </p:nvSpPr>
        <p:spPr bwMode="auto">
          <a:xfrm>
            <a:off x="381000" y="990601"/>
            <a:ext cx="822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Processing -&gt; Simulator Tool -&gt; Find the </a:t>
            </a:r>
            <a:r>
              <a:rPr lang="en-US" altLang="ko-KR" sz="2000" b="1" dirty="0" err="1">
                <a:latin typeface="Calibri" pitchFamily="34" charset="0"/>
                <a:ea typeface="굴림" charset="-127"/>
                <a:cs typeface="Calibri" pitchFamily="34" charset="0"/>
              </a:rPr>
              <a:t>vwf</a:t>
            </a: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 file -&gt; open</a:t>
            </a:r>
            <a:endParaRPr lang="en-US" altLang="ko-KR" b="1" dirty="0">
              <a:latin typeface="Calibri" pitchFamily="34" charset="0"/>
              <a:ea typeface="굴림" charset="-127"/>
              <a:cs typeface="Calibri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F58E1D2-C39F-4133-B65B-DF300EF30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563" y="2190206"/>
            <a:ext cx="4206163" cy="28860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1BC9DB3-C8F4-4FE6-A2C9-2EE42FDB0896}"/>
              </a:ext>
            </a:extLst>
          </p:cNvPr>
          <p:cNvSpPr/>
          <p:nvPr/>
        </p:nvSpPr>
        <p:spPr>
          <a:xfrm>
            <a:off x="6024163" y="4678679"/>
            <a:ext cx="2834562" cy="234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A5D6A8-A1F4-467C-92C8-E490A3F7D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92" y="1752600"/>
            <a:ext cx="3774570" cy="384333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EF9F57-F9CB-4CDC-A7E4-1BA2154D853C}"/>
              </a:ext>
            </a:extLst>
          </p:cNvPr>
          <p:cNvSpPr/>
          <p:nvPr/>
        </p:nvSpPr>
        <p:spPr>
          <a:xfrm>
            <a:off x="2886891" y="2225042"/>
            <a:ext cx="304800" cy="234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5342D77-C32E-4799-B6E3-0139DFFC1D65}"/>
              </a:ext>
            </a:extLst>
          </p:cNvPr>
          <p:cNvSpPr/>
          <p:nvPr/>
        </p:nvSpPr>
        <p:spPr>
          <a:xfrm>
            <a:off x="4314012" y="3328443"/>
            <a:ext cx="228600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350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BAA65722-4263-445B-8D8A-604F0D2B8D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3063" y="466725"/>
            <a:ext cx="7286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Simulation</a:t>
            </a: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05BE0F1A-BD19-4285-8120-09F3031DECDF}"/>
              </a:ext>
            </a:extLst>
          </p:cNvPr>
          <p:cNvSpPr txBox="1">
            <a:spLocks/>
          </p:cNvSpPr>
          <p:nvPr/>
        </p:nvSpPr>
        <p:spPr bwMode="auto">
          <a:xfrm>
            <a:off x="381000" y="990601"/>
            <a:ext cx="822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Start -&gt; OK</a:t>
            </a:r>
            <a:r>
              <a:rPr lang="ko-KR" altLang="en-US" sz="2000" b="1" dirty="0">
                <a:latin typeface="Calibri" pitchFamily="34" charset="0"/>
                <a:ea typeface="굴림" charset="-127"/>
                <a:cs typeface="Calibri" pitchFamily="34" charset="0"/>
              </a:rPr>
              <a:t> </a:t>
            </a: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-&gt;</a:t>
            </a:r>
            <a:r>
              <a:rPr lang="ko-KR" altLang="en-US" sz="2000" b="1" dirty="0">
                <a:latin typeface="Calibri" pitchFamily="34" charset="0"/>
                <a:ea typeface="굴림" charset="-127"/>
                <a:cs typeface="Calibri" pitchFamily="34" charset="0"/>
              </a:rPr>
              <a:t> </a:t>
            </a: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Report</a:t>
            </a:r>
            <a:endParaRPr lang="en-US" altLang="ko-KR" b="1" dirty="0">
              <a:latin typeface="Calibri" pitchFamily="34" charset="0"/>
              <a:ea typeface="굴림" charset="-127"/>
              <a:cs typeface="Calibri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2F22B2-A18D-4AC3-AC97-6426C26C6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625" y="1774369"/>
            <a:ext cx="3989470" cy="375040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4B6696-F056-4D24-9171-841220162F86}"/>
              </a:ext>
            </a:extLst>
          </p:cNvPr>
          <p:cNvSpPr/>
          <p:nvPr/>
        </p:nvSpPr>
        <p:spPr>
          <a:xfrm>
            <a:off x="2283825" y="5185951"/>
            <a:ext cx="609600" cy="234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5E08ED4-4790-4E23-B501-74387FB409D1}"/>
              </a:ext>
            </a:extLst>
          </p:cNvPr>
          <p:cNvSpPr/>
          <p:nvPr/>
        </p:nvSpPr>
        <p:spPr>
          <a:xfrm>
            <a:off x="5425443" y="4458787"/>
            <a:ext cx="609600" cy="234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0577DCE-DBE8-4F87-AE4B-A733CECFD653}"/>
              </a:ext>
            </a:extLst>
          </p:cNvPr>
          <p:cNvSpPr/>
          <p:nvPr/>
        </p:nvSpPr>
        <p:spPr>
          <a:xfrm>
            <a:off x="5179425" y="5185951"/>
            <a:ext cx="609600" cy="234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ED8937E-E8D3-4BF9-9C7F-66DE3E01E515}"/>
              </a:ext>
            </a:extLst>
          </p:cNvPr>
          <p:cNvSpPr/>
          <p:nvPr/>
        </p:nvSpPr>
        <p:spPr bwMode="auto">
          <a:xfrm>
            <a:off x="2757734" y="4971839"/>
            <a:ext cx="339725" cy="357054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anchor="ctr">
            <a:spAutoFit/>
          </a:bodyPr>
          <a:lstStyle/>
          <a:p>
            <a:pPr algn="ctr" eaLnBrk="1" latinLnBrk="1" hangingPunct="1">
              <a:spcBef>
                <a:spcPct val="50000"/>
              </a:spcBef>
              <a:defRPr/>
            </a:pP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rPr>
              <a:t>1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굴림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5548620-660E-48B4-A2E6-E0FE89A93E04}"/>
              </a:ext>
            </a:extLst>
          </p:cNvPr>
          <p:cNvSpPr/>
          <p:nvPr/>
        </p:nvSpPr>
        <p:spPr bwMode="auto">
          <a:xfrm>
            <a:off x="5926094" y="4253792"/>
            <a:ext cx="339725" cy="357054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anchor="ctr">
            <a:spAutoFit/>
          </a:bodyPr>
          <a:lstStyle/>
          <a:p>
            <a:pPr algn="ctr" eaLnBrk="1" latinLnBrk="1" hangingPunct="1">
              <a:spcBef>
                <a:spcPct val="50000"/>
              </a:spcBef>
              <a:defRPr/>
            </a:pP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rPr>
              <a:t>2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굴림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C50DCDE-8E4C-4E16-9EFF-BE4D71AF1F5D}"/>
              </a:ext>
            </a:extLst>
          </p:cNvPr>
          <p:cNvSpPr/>
          <p:nvPr/>
        </p:nvSpPr>
        <p:spPr bwMode="auto">
          <a:xfrm>
            <a:off x="4940838" y="4903056"/>
            <a:ext cx="339725" cy="357054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anchor="ctr">
            <a:spAutoFit/>
          </a:bodyPr>
          <a:lstStyle/>
          <a:p>
            <a:pPr algn="ctr" eaLnBrk="1" latinLnBrk="1" hangingPunct="1">
              <a:spcBef>
                <a:spcPct val="50000"/>
              </a:spcBef>
              <a:defRPr/>
            </a:pP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rPr>
              <a:t>3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0958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BAA65722-4263-445B-8D8A-604F0D2B8D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3063" y="466725"/>
            <a:ext cx="7286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Simulation</a:t>
            </a: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05BE0F1A-BD19-4285-8120-09F3031DECDF}"/>
              </a:ext>
            </a:extLst>
          </p:cNvPr>
          <p:cNvSpPr txBox="1">
            <a:spLocks/>
          </p:cNvSpPr>
          <p:nvPr/>
        </p:nvSpPr>
        <p:spPr bwMode="auto">
          <a:xfrm>
            <a:off x="381000" y="990601"/>
            <a:ext cx="822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Check the Simulation Report</a:t>
            </a:r>
            <a:endParaRPr lang="en-US" altLang="ko-KR" b="1" dirty="0">
              <a:latin typeface="Calibri" pitchFamily="34" charset="0"/>
              <a:ea typeface="굴림" charset="-127"/>
              <a:cs typeface="Calibri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73D963-C7FC-482D-86EA-1E634717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76400"/>
            <a:ext cx="8077200" cy="390438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FC731F9-4095-42D3-8C56-94DCAE1C038F}"/>
              </a:ext>
            </a:extLst>
          </p:cNvPr>
          <p:cNvSpPr/>
          <p:nvPr/>
        </p:nvSpPr>
        <p:spPr>
          <a:xfrm>
            <a:off x="2438400" y="3006636"/>
            <a:ext cx="838200" cy="8033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BE1BE60D-0B5B-4A38-B08E-B3DBE257A1DB}"/>
              </a:ext>
            </a:extLst>
          </p:cNvPr>
          <p:cNvSpPr/>
          <p:nvPr/>
        </p:nvSpPr>
        <p:spPr>
          <a:xfrm>
            <a:off x="3429000" y="3124200"/>
            <a:ext cx="228600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1B26FC-17E7-493E-A968-6D9B6B7B78B2}"/>
              </a:ext>
            </a:extLst>
          </p:cNvPr>
          <p:cNvSpPr/>
          <p:nvPr/>
        </p:nvSpPr>
        <p:spPr>
          <a:xfrm>
            <a:off x="2431872" y="4038599"/>
            <a:ext cx="838200" cy="8033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D623EB98-F2F8-4E44-8334-1CB2401811B4}"/>
              </a:ext>
            </a:extLst>
          </p:cNvPr>
          <p:cNvSpPr/>
          <p:nvPr/>
        </p:nvSpPr>
        <p:spPr>
          <a:xfrm>
            <a:off x="3429000" y="4144190"/>
            <a:ext cx="228600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4F5106-5028-41C4-A511-6194CDC23C75}"/>
              </a:ext>
            </a:extLst>
          </p:cNvPr>
          <p:cNvSpPr txBox="1"/>
          <p:nvPr/>
        </p:nvSpPr>
        <p:spPr>
          <a:xfrm>
            <a:off x="3810000" y="3206234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6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08E5BE-4524-442E-A94E-E3EBF735D77A}"/>
              </a:ext>
            </a:extLst>
          </p:cNvPr>
          <p:cNvSpPr txBox="1"/>
          <p:nvPr/>
        </p:nvSpPr>
        <p:spPr>
          <a:xfrm>
            <a:off x="3816528" y="4208844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4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8D069FD-D269-451D-8682-37E438CFDBD1}"/>
              </a:ext>
            </a:extLst>
          </p:cNvPr>
          <p:cNvSpPr/>
          <p:nvPr/>
        </p:nvSpPr>
        <p:spPr>
          <a:xfrm>
            <a:off x="2436222" y="4841963"/>
            <a:ext cx="8382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C8EB795A-E158-4BBF-BF18-C5DFCDD944AE}"/>
              </a:ext>
            </a:extLst>
          </p:cNvPr>
          <p:cNvSpPr/>
          <p:nvPr/>
        </p:nvSpPr>
        <p:spPr>
          <a:xfrm>
            <a:off x="3429000" y="4871581"/>
            <a:ext cx="228600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B674F3-9E9D-41FB-A963-D08DF402738E}"/>
              </a:ext>
            </a:extLst>
          </p:cNvPr>
          <p:cNvSpPr txBox="1"/>
          <p:nvPr/>
        </p:nvSpPr>
        <p:spPr>
          <a:xfrm>
            <a:off x="3807823" y="4894812"/>
            <a:ext cx="764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4+2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6754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32B7D01-C2F9-4752-B7A5-90EB6CCA1523}"/>
              </a:ext>
            </a:extLst>
          </p:cNvPr>
          <p:cNvSpPr txBox="1"/>
          <p:nvPr/>
        </p:nvSpPr>
        <p:spPr>
          <a:xfrm>
            <a:off x="3276600" y="2413337"/>
            <a:ext cx="274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/>
              <a:t>Q&amp;A</a:t>
            </a:r>
            <a:endParaRPr lang="ko-KR" altLang="en-US" sz="60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482751-11FE-4154-A973-28E41089334C}"/>
              </a:ext>
            </a:extLst>
          </p:cNvPr>
          <p:cNvSpPr/>
          <p:nvPr/>
        </p:nvSpPr>
        <p:spPr>
          <a:xfrm>
            <a:off x="228600" y="4191000"/>
            <a:ext cx="8534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altLang="ko-KR" sz="2000" dirty="0"/>
              <a:t>If you have any question about term project, </a:t>
            </a:r>
          </a:p>
          <a:p>
            <a:pPr lvl="1" algn="ctr"/>
            <a:r>
              <a:rPr lang="en-US" altLang="ko-KR" sz="2000" dirty="0"/>
              <a:t>please send an e-mail to TA (</a:t>
            </a:r>
            <a:r>
              <a:rPr lang="en-US" altLang="ko-KR" sz="2000" dirty="0">
                <a:ea typeface="굴림" panose="020B0600000101010101" pitchFamily="50" charset="-127"/>
              </a:rPr>
              <a:t>csh30096@korea.ac.kr)</a:t>
            </a:r>
          </a:p>
          <a:p>
            <a:pPr lvl="1" algn="ctr"/>
            <a:r>
              <a:rPr lang="en-US" altLang="ko-KR" sz="2000" b="1" dirty="0">
                <a:ea typeface="굴림" panose="020B0600000101010101" pitchFamily="50" charset="-127"/>
              </a:rPr>
              <a:t>or use </a:t>
            </a:r>
            <a:r>
              <a:rPr lang="en-US" altLang="ko-KR" sz="2000" b="1" dirty="0" err="1">
                <a:ea typeface="굴림" panose="020B0600000101010101" pitchFamily="50" charset="-127"/>
              </a:rPr>
              <a:t>QnA</a:t>
            </a:r>
            <a:r>
              <a:rPr lang="en-US" altLang="ko-KR" sz="2000" b="1" dirty="0">
                <a:ea typeface="굴림" panose="020B0600000101010101" pitchFamily="50" charset="-127"/>
              </a:rPr>
              <a:t> Board in our website</a:t>
            </a:r>
          </a:p>
          <a:p>
            <a:pPr lvl="1" algn="ctr"/>
            <a:r>
              <a:rPr lang="en-US" altLang="ko-KR" sz="2000" b="1" dirty="0">
                <a:ea typeface="굴림" panose="020B0600000101010101" pitchFamily="50" charset="-127"/>
              </a:rPr>
              <a:t>(http://kuld19-1.wixsite.com/kuld)</a:t>
            </a:r>
          </a:p>
        </p:txBody>
      </p:sp>
    </p:spTree>
    <p:extLst>
      <p:ext uri="{BB962C8B-B14F-4D97-AF65-F5344CB8AC3E}">
        <p14:creationId xmlns:p14="http://schemas.microsoft.com/office/powerpoint/2010/main" val="3932502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F41EAABD-F9A3-4800-99C6-E39C8C7207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3063" y="466725"/>
            <a:ext cx="72866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Double digit BCD calculator</a:t>
            </a: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F04A1434-F8A3-4F0E-A8E5-700A53B7DF06}"/>
              </a:ext>
            </a:extLst>
          </p:cNvPr>
          <p:cNvSpPr txBox="1">
            <a:spLocks/>
          </p:cNvSpPr>
          <p:nvPr/>
        </p:nvSpPr>
        <p:spPr bwMode="auto">
          <a:xfrm>
            <a:off x="381000" y="990600"/>
            <a:ext cx="8229600" cy="517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Scenario</a:t>
            </a:r>
          </a:p>
          <a:p>
            <a:pPr marL="800100" lvl="1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Input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>
                <a:latin typeface="Calibri" pitchFamily="34" charset="0"/>
                <a:ea typeface="굴림" charset="-127"/>
                <a:cs typeface="Calibri" pitchFamily="34" charset="0"/>
              </a:rPr>
              <a:t>Input1: 1bit (SW[16], operator)</a:t>
            </a:r>
          </a:p>
          <a:p>
            <a:pPr marL="1657350" lvl="3" indent="-34290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b="1" dirty="0">
                <a:latin typeface="Calibri" pitchFamily="34" charset="0"/>
                <a:ea typeface="굴림" charset="-127"/>
                <a:cs typeface="Calibri" pitchFamily="34" charset="0"/>
              </a:rPr>
              <a:t>Available Operation: + (0), - (1)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>
                <a:latin typeface="Calibri" pitchFamily="34" charset="0"/>
                <a:ea typeface="굴림" charset="-127"/>
                <a:cs typeface="Calibri" pitchFamily="34" charset="0"/>
              </a:rPr>
              <a:t>Input2: 4bit (SW[15:12], data_in1)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>
                <a:latin typeface="Calibri" pitchFamily="34" charset="0"/>
                <a:ea typeface="굴림" charset="-127"/>
                <a:cs typeface="Calibri" pitchFamily="34" charset="0"/>
              </a:rPr>
              <a:t>Input3: 4bit (SW[11:8], data_in2)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>
                <a:latin typeface="Calibri" pitchFamily="34" charset="0"/>
                <a:ea typeface="굴림" charset="-127"/>
                <a:cs typeface="Calibri" pitchFamily="34" charset="0"/>
              </a:rPr>
              <a:t>Input4: 4bit (SW[7:4], data_in3)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>
                <a:latin typeface="Calibri" pitchFamily="34" charset="0"/>
                <a:ea typeface="굴림" charset="-127"/>
                <a:cs typeface="Calibri" pitchFamily="34" charset="0"/>
              </a:rPr>
              <a:t>Input5: 4bit (SW[3:0], data_in4)</a:t>
            </a:r>
          </a:p>
          <a:p>
            <a:pPr marL="800100" lvl="1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Output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>
                <a:latin typeface="Calibri" pitchFamily="34" charset="0"/>
                <a:ea typeface="굴림" charset="-127"/>
                <a:cs typeface="Calibri" pitchFamily="34" charset="0"/>
              </a:rPr>
              <a:t>Output1: 7bit (HEX7[0:6], data_out1)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>
                <a:latin typeface="Calibri" pitchFamily="34" charset="0"/>
                <a:ea typeface="굴림" charset="-127"/>
                <a:cs typeface="Calibri" pitchFamily="34" charset="0"/>
              </a:rPr>
              <a:t>Output2: 7bit (HEX6[0:6], data_out2)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>
                <a:latin typeface="Calibri" pitchFamily="34" charset="0"/>
                <a:ea typeface="굴림" charset="-127"/>
                <a:cs typeface="Calibri" pitchFamily="34" charset="0"/>
              </a:rPr>
              <a:t>Output3: 7bit (HEX5[0:6], data_out3)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>
                <a:latin typeface="Calibri" pitchFamily="34" charset="0"/>
                <a:ea typeface="굴림" charset="-127"/>
                <a:cs typeface="Calibri" pitchFamily="34" charset="0"/>
              </a:rPr>
              <a:t>Output4: 7bit (HEX4[0:6], data_out4)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>
                <a:latin typeface="Calibri" pitchFamily="34" charset="0"/>
                <a:ea typeface="굴림" charset="-127"/>
                <a:cs typeface="Calibri" pitchFamily="34" charset="0"/>
              </a:rPr>
              <a:t>Output5: 7bit (HEX1[0:6], result_out1)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>
                <a:latin typeface="Calibri" pitchFamily="34" charset="0"/>
                <a:ea typeface="굴림" charset="-127"/>
                <a:cs typeface="Calibri" pitchFamily="34" charset="0"/>
              </a:rPr>
              <a:t>Output6: 7bit (HEX0[0:6], result_out2)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>
                <a:latin typeface="Calibri" pitchFamily="34" charset="0"/>
                <a:ea typeface="굴림" charset="-127"/>
                <a:cs typeface="Calibri" pitchFamily="34" charset="0"/>
              </a:rPr>
              <a:t>Output7: 1bit (LEDG8, </a:t>
            </a:r>
            <a:r>
              <a:rPr lang="en-US" altLang="ko-KR" sz="1600" b="1" dirty="0" err="1">
                <a:latin typeface="Calibri" pitchFamily="34" charset="0"/>
                <a:ea typeface="굴림" charset="-127"/>
                <a:cs typeface="Calibri" pitchFamily="34" charset="0"/>
              </a:rPr>
              <a:t>overflow_underflow</a:t>
            </a:r>
            <a:r>
              <a:rPr lang="en-US" altLang="ko-KR" sz="1600" b="1" dirty="0">
                <a:latin typeface="Calibri" pitchFamily="34" charset="0"/>
                <a:ea typeface="굴림" charset="-127"/>
                <a:cs typeface="Calibri" pitchFamily="34" charset="0"/>
              </a:rPr>
              <a:t>)</a:t>
            </a:r>
            <a:endParaRPr lang="en-US" altLang="ko-KR" b="1" dirty="0">
              <a:latin typeface="Calibri" pitchFamily="34" charset="0"/>
              <a:ea typeface="굴림" charset="-127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23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F41EAABD-F9A3-4800-99C6-E39C8C7207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3063" y="466725"/>
            <a:ext cx="72866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Double digit BCD calculator</a:t>
            </a: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F04A1434-F8A3-4F0E-A8E5-700A53B7DF06}"/>
              </a:ext>
            </a:extLst>
          </p:cNvPr>
          <p:cNvSpPr txBox="1">
            <a:spLocks/>
          </p:cNvSpPr>
          <p:nvPr/>
        </p:nvSpPr>
        <p:spPr bwMode="auto">
          <a:xfrm>
            <a:off x="381000" y="990600"/>
            <a:ext cx="8229600" cy="517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Input2_Input3 (operate(Input1)) Input4_Input5 = Output5_Output6</a:t>
            </a:r>
          </a:p>
          <a:p>
            <a:pPr marL="800100" lvl="1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Ex 1) 74 + 13 = 87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Input2(SW[15:12]) = 7(0111), Input3(SW[11:8]) = 4(0100)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Input4(SW[7:4]) = 1(0001), Input5(SW[3:0]) = 3(0011)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Input1(SW[16]) = 0 (+)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Output1(HEX7) = 7 (7’b000_1111)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Output2(HEX6) = 4 (7’b100_1100)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Output3(HEX5) = 1 (7’b100_1111)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Output4(HEX4) = 3 (7’b000_0110)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Output5(HEX1) = 8 (7’b000_0000)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Output6(HEX0) = 7 (7’b000_1111)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Output7(LEDG8) = 0 (Overflow, Underflow X)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altLang="ko-KR" b="1" dirty="0">
              <a:latin typeface="Calibri" pitchFamily="34" charset="0"/>
              <a:ea typeface="굴림" charset="-127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743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F41EAABD-F9A3-4800-99C6-E39C8C7207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3063" y="466725"/>
            <a:ext cx="72866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Double digit BCD calculator</a:t>
            </a: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F04A1434-F8A3-4F0E-A8E5-700A53B7DF06}"/>
              </a:ext>
            </a:extLst>
          </p:cNvPr>
          <p:cNvSpPr txBox="1">
            <a:spLocks/>
          </p:cNvSpPr>
          <p:nvPr/>
        </p:nvSpPr>
        <p:spPr bwMode="auto">
          <a:xfrm>
            <a:off x="381000" y="990600"/>
            <a:ext cx="8229600" cy="517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Input2_Input3 (operate(Input1)) Input4_Input5 = Output5_Output6</a:t>
            </a:r>
          </a:p>
          <a:p>
            <a:pPr marL="800100" lvl="1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Ex 1) 13 – 74 = underflow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Input2(SW[15:12]) = 1(0001), Input3(SW[11:8]) = 3(0011)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Input4(SW[7:4]) =7(0111), Input5(SW[3:0]) = 4(0100)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Input1(SW[16]) = 1 (-)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Output1(HEX7) = 1 (7’b100_1111)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Output2(HEX6) = 3 (7’b000_0110)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Output3(HEX5) = 7 (7’b000_1111)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Output4(HEX4) = 4 (7’b100_1100)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Output5(HEX1) = X (7’b111_1111)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Output6(HEX0) = X (7’b111_1111)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Output7(LEDG8) = 1 (Underflow)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altLang="ko-KR" b="1" dirty="0">
              <a:latin typeface="Calibri" pitchFamily="34" charset="0"/>
              <a:ea typeface="굴림" charset="-127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437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80F1D9B7-E221-439E-9461-8A54F76A21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3063" y="466725"/>
            <a:ext cx="72866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Double digit BCD calculator</a:t>
            </a: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258CA3-748D-4FE7-B2FE-6FCB5D280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019028"/>
            <a:ext cx="5867400" cy="4400550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6B5535DA-8FEB-47AE-B6ED-8B3D5274531C}"/>
              </a:ext>
            </a:extLst>
          </p:cNvPr>
          <p:cNvSpPr txBox="1">
            <a:spLocks/>
          </p:cNvSpPr>
          <p:nvPr/>
        </p:nvSpPr>
        <p:spPr bwMode="auto">
          <a:xfrm>
            <a:off x="381000" y="970055"/>
            <a:ext cx="8229600" cy="858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Result Example</a:t>
            </a:r>
          </a:p>
          <a:p>
            <a:pPr marL="800100" lvl="1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74+13=87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3E1BD9-F440-4179-99EB-71AF9E26A502}"/>
              </a:ext>
            </a:extLst>
          </p:cNvPr>
          <p:cNvSpPr/>
          <p:nvPr/>
        </p:nvSpPr>
        <p:spPr>
          <a:xfrm>
            <a:off x="5486400" y="4572000"/>
            <a:ext cx="121920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D4F50D-4131-421C-9368-47500C570EB4}"/>
              </a:ext>
            </a:extLst>
          </p:cNvPr>
          <p:cNvSpPr/>
          <p:nvPr/>
        </p:nvSpPr>
        <p:spPr>
          <a:xfrm>
            <a:off x="4343400" y="4572000"/>
            <a:ext cx="114300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D4BF6AA-7027-4DAA-BCEC-8182ABF319A7}"/>
              </a:ext>
            </a:extLst>
          </p:cNvPr>
          <p:cNvSpPr/>
          <p:nvPr/>
        </p:nvSpPr>
        <p:spPr>
          <a:xfrm>
            <a:off x="3200400" y="4572000"/>
            <a:ext cx="114300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2F1438-43EE-4CA5-B9E7-DEDF2093105D}"/>
              </a:ext>
            </a:extLst>
          </p:cNvPr>
          <p:cNvSpPr/>
          <p:nvPr/>
        </p:nvSpPr>
        <p:spPr>
          <a:xfrm>
            <a:off x="2133599" y="4572000"/>
            <a:ext cx="1079863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694E98-719E-4208-894D-C8D49B132C57}"/>
              </a:ext>
            </a:extLst>
          </p:cNvPr>
          <p:cNvSpPr/>
          <p:nvPr/>
        </p:nvSpPr>
        <p:spPr>
          <a:xfrm>
            <a:off x="1828800" y="4572000"/>
            <a:ext cx="304799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6CDB3D-4DA0-4A8B-89BC-5EB5C9E8B808}"/>
              </a:ext>
            </a:extLst>
          </p:cNvPr>
          <p:cNvSpPr txBox="1"/>
          <p:nvPr/>
        </p:nvSpPr>
        <p:spPr>
          <a:xfrm>
            <a:off x="5562600" y="5257800"/>
            <a:ext cx="114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Input5</a:t>
            </a:r>
          </a:p>
          <a:p>
            <a:pPr algn="ctr"/>
            <a:r>
              <a:rPr lang="en-US" altLang="ko-KR" sz="2400" b="1" dirty="0"/>
              <a:t>0011</a:t>
            </a:r>
            <a:endParaRPr lang="ko-KR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D9233E-A9B1-42CA-9924-D0CC7A17941C}"/>
              </a:ext>
            </a:extLst>
          </p:cNvPr>
          <p:cNvSpPr txBox="1"/>
          <p:nvPr/>
        </p:nvSpPr>
        <p:spPr>
          <a:xfrm>
            <a:off x="4419600" y="5257799"/>
            <a:ext cx="114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Input4</a:t>
            </a:r>
          </a:p>
          <a:p>
            <a:pPr algn="ctr"/>
            <a:r>
              <a:rPr lang="en-US" altLang="ko-KR" sz="2400" b="1" dirty="0"/>
              <a:t>0001</a:t>
            </a:r>
            <a:endParaRPr lang="ko-KR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346E78-9A8C-4A6A-BFB2-D9770A291ABA}"/>
              </a:ext>
            </a:extLst>
          </p:cNvPr>
          <p:cNvSpPr txBox="1"/>
          <p:nvPr/>
        </p:nvSpPr>
        <p:spPr>
          <a:xfrm>
            <a:off x="3271157" y="5258750"/>
            <a:ext cx="114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Input3</a:t>
            </a:r>
          </a:p>
          <a:p>
            <a:pPr algn="ctr"/>
            <a:r>
              <a:rPr lang="en-US" altLang="ko-KR" sz="2400" b="1" dirty="0"/>
              <a:t>0100</a:t>
            </a:r>
            <a:endParaRPr lang="ko-KR" alt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055469-11D7-485C-ADA0-03CAF67F19EB}"/>
              </a:ext>
            </a:extLst>
          </p:cNvPr>
          <p:cNvSpPr txBox="1"/>
          <p:nvPr/>
        </p:nvSpPr>
        <p:spPr>
          <a:xfrm>
            <a:off x="2129245" y="5265391"/>
            <a:ext cx="114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Input2</a:t>
            </a:r>
          </a:p>
          <a:p>
            <a:pPr algn="ctr"/>
            <a:r>
              <a:rPr lang="en-US" altLang="ko-KR" sz="2400" b="1" dirty="0"/>
              <a:t>0111</a:t>
            </a:r>
            <a:endParaRPr lang="ko-KR" alt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EAFF46-34C4-4CB6-9F36-56C76672EBA9}"/>
              </a:ext>
            </a:extLst>
          </p:cNvPr>
          <p:cNvSpPr txBox="1"/>
          <p:nvPr/>
        </p:nvSpPr>
        <p:spPr>
          <a:xfrm>
            <a:off x="1098913" y="5276167"/>
            <a:ext cx="114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Input1</a:t>
            </a:r>
          </a:p>
          <a:p>
            <a:pPr algn="ctr"/>
            <a:r>
              <a:rPr lang="en-US" altLang="ko-KR" sz="2400" b="1" dirty="0"/>
              <a:t>0 (+)</a:t>
            </a:r>
            <a:endParaRPr lang="ko-KR" altLang="en-US" sz="2400" b="1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0090E2C-CE57-4C78-A9A3-32F6482A9BE6}"/>
              </a:ext>
            </a:extLst>
          </p:cNvPr>
          <p:cNvCxnSpPr>
            <a:stCxn id="8" idx="0"/>
          </p:cNvCxnSpPr>
          <p:nvPr/>
        </p:nvCxnSpPr>
        <p:spPr>
          <a:xfrm flipH="1" flipV="1">
            <a:off x="1905000" y="4219303"/>
            <a:ext cx="768531" cy="3526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2B4832F-AF23-4B2F-B33A-11793EF684D4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2209799" y="4208527"/>
            <a:ext cx="1562101" cy="3634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582EBC2-5FC0-467A-9810-EF811ED2CCB1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2749731" y="4197751"/>
            <a:ext cx="2165169" cy="3742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E4E4B74-915B-4BD6-8A60-338990F1080A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3200399" y="4186975"/>
            <a:ext cx="2895601" cy="3850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403E79E-69C8-4612-A432-04C8DC4B980E}"/>
              </a:ext>
            </a:extLst>
          </p:cNvPr>
          <p:cNvSpPr/>
          <p:nvPr/>
        </p:nvSpPr>
        <p:spPr>
          <a:xfrm>
            <a:off x="3350897" y="3319438"/>
            <a:ext cx="1904998" cy="385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400" b="1" dirty="0">
                <a:solidFill>
                  <a:srgbClr val="FF0000"/>
                </a:solidFill>
              </a:rPr>
              <a:t>74+13 = 87</a:t>
            </a:r>
          </a:p>
        </p:txBody>
      </p:sp>
    </p:spTree>
    <p:extLst>
      <p:ext uri="{BB962C8B-B14F-4D97-AF65-F5344CB8AC3E}">
        <p14:creationId xmlns:p14="http://schemas.microsoft.com/office/powerpoint/2010/main" val="2101445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extBox 4">
            <a:extLst>
              <a:ext uri="{FF2B5EF4-FFF2-40B4-BE49-F238E27FC236}">
                <a16:creationId xmlns:a16="http://schemas.microsoft.com/office/drawing/2014/main" id="{9B85266D-A6F1-4CDE-8549-116D9A7437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3063" y="466725"/>
            <a:ext cx="72866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Double digit BCD calculator</a:t>
            </a: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2A6DDCB-C122-4B31-9866-BC11AFB1F39B}"/>
              </a:ext>
            </a:extLst>
          </p:cNvPr>
          <p:cNvSpPr txBox="1">
            <a:spLocks/>
          </p:cNvSpPr>
          <p:nvPr/>
        </p:nvSpPr>
        <p:spPr bwMode="auto">
          <a:xfrm>
            <a:off x="381000" y="990600"/>
            <a:ext cx="82296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spcBef>
                <a:spcPts val="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Due Date: ~2019. 04. 12 15:29:59 – </a:t>
            </a:r>
            <a:r>
              <a:rPr lang="ko-KR" altLang="en-US" sz="2000" b="1" dirty="0">
                <a:latin typeface="Calibri" pitchFamily="34" charset="0"/>
                <a:ea typeface="굴림" charset="-127"/>
                <a:cs typeface="Calibri" pitchFamily="34" charset="0"/>
              </a:rPr>
              <a:t>데드라인까지 메일 </a:t>
            </a:r>
            <a:r>
              <a:rPr lang="ko-KR" altLang="en-US" sz="2000" b="1" dirty="0" err="1">
                <a:latin typeface="Calibri" pitchFamily="34" charset="0"/>
                <a:ea typeface="굴림" charset="-127"/>
                <a:cs typeface="Calibri" pitchFamily="34" charset="0"/>
              </a:rPr>
              <a:t>보내야됨</a:t>
            </a: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.</a:t>
            </a:r>
          </a:p>
          <a:p>
            <a:pPr eaLnBrk="1" latinLnBrk="1" hangingPunct="1">
              <a:spcBef>
                <a:spcPts val="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Check Time: 2019.04.12 15:30 (room 202).</a:t>
            </a:r>
          </a:p>
          <a:p>
            <a:pPr eaLnBrk="1" latinLnBrk="1" hangingPunct="1">
              <a:spcBef>
                <a:spcPts val="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If you submit after the deadline, you will get </a:t>
            </a:r>
            <a:r>
              <a:rPr lang="en-US" altLang="ko-KR" sz="2000" b="1" dirty="0">
                <a:solidFill>
                  <a:srgbClr val="FF0000"/>
                </a:solidFill>
                <a:latin typeface="Calibri" pitchFamily="34" charset="0"/>
                <a:ea typeface="굴림" charset="-127"/>
                <a:cs typeface="Calibri" pitchFamily="34" charset="0"/>
              </a:rPr>
              <a:t>zero point</a:t>
            </a: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. (no point)</a:t>
            </a:r>
          </a:p>
          <a:p>
            <a:pPr eaLnBrk="1" latinLnBrk="1" hangingPunct="1">
              <a:spcBef>
                <a:spcPts val="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sz="2000" b="1" dirty="0">
                <a:solidFill>
                  <a:srgbClr val="FF0000"/>
                </a:solidFill>
                <a:latin typeface="Calibri" pitchFamily="34" charset="0"/>
                <a:ea typeface="굴림" charset="-127"/>
                <a:cs typeface="Calibri" pitchFamily="34" charset="0"/>
              </a:rPr>
              <a:t>IF YOU TRY TO COPY&amp;PASTE, YOU and YOUR FRIEND WILL GET “F”</a:t>
            </a:r>
          </a:p>
          <a:p>
            <a:pPr eaLnBrk="1" latinLnBrk="1" hangingPunct="1"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Project (10 points)</a:t>
            </a:r>
          </a:p>
          <a:p>
            <a:pPr marL="800100" lvl="1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Report (2 points)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>
                <a:latin typeface="Calibri" pitchFamily="34" charset="0"/>
                <a:ea typeface="굴림" charset="-127"/>
                <a:cs typeface="Calibri" pitchFamily="34" charset="0"/>
              </a:rPr>
              <a:t>Project Summary (0.5 points) – </a:t>
            </a:r>
            <a:r>
              <a:rPr lang="ko-KR" altLang="en-US" sz="1600" b="1" dirty="0">
                <a:latin typeface="Calibri" pitchFamily="34" charset="0"/>
                <a:ea typeface="굴림" charset="-127"/>
                <a:cs typeface="Calibri" pitchFamily="34" charset="0"/>
              </a:rPr>
              <a:t>프로젝트 구현 방식 설명</a:t>
            </a:r>
            <a:endParaRPr lang="en-US" altLang="ko-KR" sz="1600" b="1" dirty="0">
              <a:latin typeface="Calibri" pitchFamily="34" charset="0"/>
              <a:ea typeface="굴림" charset="-127"/>
              <a:cs typeface="Calibri" pitchFamily="34" charset="0"/>
            </a:endParaRP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>
                <a:latin typeface="Calibri" pitchFamily="34" charset="0"/>
                <a:ea typeface="굴림" charset="-127"/>
                <a:cs typeface="Calibri" pitchFamily="34" charset="0"/>
              </a:rPr>
              <a:t>Simulation Screenshot (0.5 points) – </a:t>
            </a:r>
            <a:r>
              <a:rPr lang="ko-KR" altLang="en-US" sz="1600" b="1" dirty="0">
                <a:latin typeface="Calibri" pitchFamily="34" charset="0"/>
                <a:ea typeface="굴림" charset="-127"/>
                <a:cs typeface="Calibri" pitchFamily="34" charset="0"/>
              </a:rPr>
              <a:t>시뮬레이션 사진</a:t>
            </a:r>
            <a:endParaRPr lang="en-US" altLang="ko-KR" sz="1600" b="1" dirty="0">
              <a:latin typeface="Calibri" pitchFamily="34" charset="0"/>
              <a:ea typeface="굴림" charset="-127"/>
              <a:cs typeface="Calibri" pitchFamily="34" charset="0"/>
            </a:endParaRP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>
                <a:latin typeface="Calibri" pitchFamily="34" charset="0"/>
                <a:ea typeface="굴림" charset="-127"/>
                <a:cs typeface="Calibri" pitchFamily="34" charset="0"/>
              </a:rPr>
              <a:t>HDL code (annotation should be included) (0.5 points) – </a:t>
            </a:r>
            <a:r>
              <a:rPr lang="ko-KR" altLang="en-US" sz="1600" b="1" dirty="0">
                <a:latin typeface="Calibri" pitchFamily="34" charset="0"/>
                <a:ea typeface="굴림" charset="-127"/>
                <a:cs typeface="Calibri" pitchFamily="34" charset="0"/>
              </a:rPr>
              <a:t>코드 </a:t>
            </a:r>
            <a:r>
              <a:rPr lang="ko-KR" altLang="en-US" sz="1600" b="1" dirty="0" err="1">
                <a:latin typeface="Calibri" pitchFamily="34" charset="0"/>
                <a:ea typeface="굴림" charset="-127"/>
                <a:cs typeface="Calibri" pitchFamily="34" charset="0"/>
              </a:rPr>
              <a:t>복붙</a:t>
            </a:r>
            <a:r>
              <a:rPr lang="ko-KR" altLang="en-US" sz="1600" b="1" dirty="0">
                <a:latin typeface="Calibri" pitchFamily="34" charset="0"/>
                <a:ea typeface="굴림" charset="-127"/>
                <a:cs typeface="Calibri" pitchFamily="34" charset="0"/>
              </a:rPr>
              <a:t>  </a:t>
            </a:r>
            <a:r>
              <a:rPr lang="en-US" altLang="ko-KR" sz="1600" b="1" dirty="0">
                <a:latin typeface="Calibri" pitchFamily="34" charset="0"/>
                <a:ea typeface="굴림" charset="-127"/>
                <a:cs typeface="Calibri" pitchFamily="34" charset="0"/>
              </a:rPr>
              <a:t>+ </a:t>
            </a:r>
            <a:r>
              <a:rPr lang="ko-KR" altLang="en-US" sz="1600" b="1" dirty="0">
                <a:latin typeface="Calibri" pitchFamily="34" charset="0"/>
                <a:ea typeface="굴림" charset="-127"/>
                <a:cs typeface="Calibri" pitchFamily="34" charset="0"/>
              </a:rPr>
              <a:t>주석</a:t>
            </a:r>
            <a:endParaRPr lang="en-US" altLang="ko-KR" sz="1600" b="1" dirty="0">
              <a:latin typeface="Calibri" pitchFamily="34" charset="0"/>
              <a:ea typeface="굴림" charset="-127"/>
              <a:cs typeface="Calibri" pitchFamily="34" charset="0"/>
            </a:endParaRP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>
                <a:latin typeface="Calibri" pitchFamily="34" charset="0"/>
                <a:ea typeface="굴림" charset="-127"/>
                <a:cs typeface="Calibri" pitchFamily="34" charset="0"/>
              </a:rPr>
              <a:t>Troubleshooting process (0.5 points) – </a:t>
            </a:r>
            <a:r>
              <a:rPr lang="ko-KR" altLang="en-US" sz="1600" b="1" dirty="0" err="1">
                <a:latin typeface="Calibri" pitchFamily="34" charset="0"/>
                <a:ea typeface="굴림" charset="-127"/>
                <a:cs typeface="Calibri" pitchFamily="34" charset="0"/>
              </a:rPr>
              <a:t>과제중</a:t>
            </a:r>
            <a:r>
              <a:rPr lang="ko-KR" altLang="en-US" sz="1600" b="1" dirty="0">
                <a:latin typeface="Calibri" pitchFamily="34" charset="0"/>
                <a:ea typeface="굴림" charset="-127"/>
                <a:cs typeface="Calibri" pitchFamily="34" charset="0"/>
              </a:rPr>
              <a:t> 생긴 문제나 </a:t>
            </a:r>
            <a:r>
              <a:rPr lang="ko-KR" altLang="en-US" sz="1600" b="1" dirty="0" err="1">
                <a:latin typeface="Calibri" pitchFamily="34" charset="0"/>
                <a:ea typeface="굴림" charset="-127"/>
                <a:cs typeface="Calibri" pitchFamily="34" charset="0"/>
              </a:rPr>
              <a:t>어려운점과</a:t>
            </a:r>
            <a:r>
              <a:rPr lang="ko-KR" altLang="en-US" sz="1600" b="1" dirty="0">
                <a:latin typeface="Calibri" pitchFamily="34" charset="0"/>
                <a:ea typeface="굴림" charset="-127"/>
                <a:cs typeface="Calibri" pitchFamily="34" charset="0"/>
              </a:rPr>
              <a:t> 해결과정</a:t>
            </a:r>
            <a:endParaRPr lang="en-US" altLang="ko-KR" sz="1600" b="1" dirty="0">
              <a:latin typeface="Calibri" pitchFamily="34" charset="0"/>
              <a:ea typeface="굴림" charset="-127"/>
              <a:cs typeface="Calibri" pitchFamily="34" charset="0"/>
            </a:endParaRPr>
          </a:p>
          <a:p>
            <a:pPr marL="800100" lvl="1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Result (8 points)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>
                <a:latin typeface="Calibri" pitchFamily="34" charset="0"/>
                <a:ea typeface="굴림" charset="-127"/>
                <a:cs typeface="Calibri" pitchFamily="34" charset="0"/>
              </a:rPr>
              <a:t>Add (2 points)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>
                <a:latin typeface="Calibri" pitchFamily="34" charset="0"/>
                <a:ea typeface="굴림" charset="-127"/>
                <a:cs typeface="Calibri" pitchFamily="34" charset="0"/>
              </a:rPr>
              <a:t>Subtract (2 points)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>
                <a:latin typeface="Calibri" pitchFamily="34" charset="0"/>
                <a:ea typeface="굴림" charset="-127"/>
                <a:cs typeface="Calibri" pitchFamily="34" charset="0"/>
              </a:rPr>
              <a:t>Overflow (2 points)</a:t>
            </a:r>
          </a:p>
          <a:p>
            <a:pPr marL="1200150" lvl="2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600" b="1" dirty="0">
                <a:latin typeface="Calibri" pitchFamily="34" charset="0"/>
                <a:ea typeface="굴림" charset="-127"/>
                <a:cs typeface="Calibri" pitchFamily="34" charset="0"/>
              </a:rPr>
              <a:t>Underflow (2 points</a:t>
            </a: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)</a:t>
            </a:r>
          </a:p>
          <a:p>
            <a:pPr marL="400050" eaLnBrk="1" latinLnBrk="1" hangingPunct="1"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Compress your Quartus </a:t>
            </a:r>
            <a:r>
              <a:rPr lang="en-US" altLang="ko-KR" b="1" dirty="0" err="1">
                <a:latin typeface="Calibri" pitchFamily="34" charset="0"/>
                <a:ea typeface="굴림" charset="-127"/>
                <a:cs typeface="Calibri" pitchFamily="34" charset="0"/>
              </a:rPr>
              <a:t>VerilogHDL</a:t>
            </a: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 file(.v) and report to </a:t>
            </a:r>
            <a:r>
              <a:rPr lang="en-US" altLang="ko-KR" b="1" dirty="0" err="1">
                <a:latin typeface="Calibri" pitchFamily="34" charset="0"/>
                <a:ea typeface="굴림" charset="-127"/>
                <a:cs typeface="Calibri" pitchFamily="34" charset="0"/>
              </a:rPr>
              <a:t>StudentID_Name</a:t>
            </a: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(</a:t>
            </a:r>
            <a:r>
              <a:rPr lang="en-US" altLang="ko-KR" b="1" dirty="0" err="1">
                <a:latin typeface="Calibri" pitchFamily="34" charset="0"/>
                <a:ea typeface="굴림" charset="-127"/>
                <a:cs typeface="Calibri" pitchFamily="34" charset="0"/>
              </a:rPr>
              <a:t>eng</a:t>
            </a: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).zip, and send an e-mail to TA(csh30096@korea.ac.kr).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F41EAABD-F9A3-4800-99C6-E39C8C7207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3063" y="466725"/>
            <a:ext cx="7286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4bit Full Adder Example Code</a:t>
            </a: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0AE0517-B13B-4789-90C6-FB7E354D754B}"/>
              </a:ext>
            </a:extLst>
          </p:cNvPr>
          <p:cNvSpPr/>
          <p:nvPr/>
        </p:nvSpPr>
        <p:spPr>
          <a:xfrm>
            <a:off x="6248400" y="1106016"/>
            <a:ext cx="2667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 err="1"/>
              <a:t>module</a:t>
            </a:r>
            <a:r>
              <a:rPr lang="ko-KR" altLang="en-US" sz="900" dirty="0"/>
              <a:t> </a:t>
            </a:r>
            <a:r>
              <a:rPr lang="ko-KR" altLang="en-US" sz="900" dirty="0" err="1"/>
              <a:t>full_adder</a:t>
            </a:r>
            <a:r>
              <a:rPr lang="ko-KR" altLang="en-US" sz="900" dirty="0"/>
              <a:t>(</a:t>
            </a:r>
            <a:r>
              <a:rPr lang="ko-KR" altLang="en-US" sz="900" dirty="0" err="1"/>
              <a:t>sum</a:t>
            </a:r>
            <a:r>
              <a:rPr lang="ko-KR" altLang="en-US" sz="900" dirty="0"/>
              <a:t>, </a:t>
            </a:r>
            <a:r>
              <a:rPr lang="ko-KR" altLang="en-US" sz="900" dirty="0" err="1"/>
              <a:t>car</a:t>
            </a:r>
            <a:r>
              <a:rPr lang="ko-KR" altLang="en-US" sz="900" dirty="0"/>
              <a:t>, </a:t>
            </a:r>
            <a:r>
              <a:rPr lang="ko-KR" altLang="en-US" sz="900" dirty="0" err="1"/>
              <a:t>a</a:t>
            </a:r>
            <a:r>
              <a:rPr lang="ko-KR" altLang="en-US" sz="900" dirty="0"/>
              <a:t>, </a:t>
            </a:r>
            <a:r>
              <a:rPr lang="ko-KR" altLang="en-US" sz="900" dirty="0" err="1"/>
              <a:t>b</a:t>
            </a:r>
            <a:r>
              <a:rPr lang="ko-KR" altLang="en-US" sz="900" dirty="0"/>
              <a:t>, </a:t>
            </a:r>
            <a:r>
              <a:rPr lang="ko-KR" altLang="en-US" sz="900" dirty="0" err="1"/>
              <a:t>cin</a:t>
            </a:r>
            <a:r>
              <a:rPr lang="ko-KR" altLang="en-US" sz="900" dirty="0"/>
              <a:t>);</a:t>
            </a:r>
          </a:p>
          <a:p>
            <a:r>
              <a:rPr lang="ko-KR" altLang="en-US" sz="900" dirty="0" err="1"/>
              <a:t>output</a:t>
            </a:r>
            <a:r>
              <a:rPr lang="ko-KR" altLang="en-US" sz="900" dirty="0"/>
              <a:t> [3:0] </a:t>
            </a:r>
            <a:r>
              <a:rPr lang="ko-KR" altLang="en-US" sz="900" dirty="0" err="1"/>
              <a:t>sum</a:t>
            </a:r>
            <a:r>
              <a:rPr lang="ko-KR" altLang="en-US" sz="900" dirty="0"/>
              <a:t>;</a:t>
            </a:r>
          </a:p>
          <a:p>
            <a:r>
              <a:rPr lang="ko-KR" altLang="en-US" sz="900" dirty="0" err="1"/>
              <a:t>output</a:t>
            </a:r>
            <a:r>
              <a:rPr lang="ko-KR" altLang="en-US" sz="900" dirty="0"/>
              <a:t> </a:t>
            </a:r>
            <a:r>
              <a:rPr lang="ko-KR" altLang="en-US" sz="900" dirty="0" err="1"/>
              <a:t>car</a:t>
            </a:r>
            <a:r>
              <a:rPr lang="ko-KR" altLang="en-US" sz="900" dirty="0"/>
              <a:t>;</a:t>
            </a:r>
          </a:p>
          <a:p>
            <a:r>
              <a:rPr lang="ko-KR" altLang="en-US" sz="900" dirty="0" err="1"/>
              <a:t>input</a:t>
            </a:r>
            <a:r>
              <a:rPr lang="ko-KR" altLang="en-US" sz="900" dirty="0"/>
              <a:t> [3:0] </a:t>
            </a:r>
            <a:r>
              <a:rPr lang="ko-KR" altLang="en-US" sz="900" dirty="0" err="1"/>
              <a:t>a</a:t>
            </a:r>
            <a:r>
              <a:rPr lang="ko-KR" altLang="en-US" sz="900" dirty="0"/>
              <a:t>, </a:t>
            </a:r>
            <a:r>
              <a:rPr lang="ko-KR" altLang="en-US" sz="900" dirty="0" err="1"/>
              <a:t>b</a:t>
            </a:r>
            <a:r>
              <a:rPr lang="ko-KR" altLang="en-US" sz="900" dirty="0"/>
              <a:t>;</a:t>
            </a:r>
          </a:p>
          <a:p>
            <a:r>
              <a:rPr lang="ko-KR" altLang="en-US" sz="900" dirty="0" err="1"/>
              <a:t>input</a:t>
            </a:r>
            <a:r>
              <a:rPr lang="ko-KR" altLang="en-US" sz="900" dirty="0"/>
              <a:t> </a:t>
            </a:r>
            <a:r>
              <a:rPr lang="ko-KR" altLang="en-US" sz="900" dirty="0" err="1"/>
              <a:t>cin</a:t>
            </a:r>
            <a:r>
              <a:rPr lang="ko-KR" altLang="en-US" sz="900" dirty="0"/>
              <a:t>;</a:t>
            </a:r>
          </a:p>
          <a:p>
            <a:r>
              <a:rPr lang="ko-KR" altLang="en-US" sz="900" dirty="0" err="1"/>
              <a:t>wire</a:t>
            </a:r>
            <a:r>
              <a:rPr lang="ko-KR" altLang="en-US" sz="900" dirty="0"/>
              <a:t> [2:0] c;</a:t>
            </a:r>
          </a:p>
          <a:p>
            <a:endParaRPr lang="ko-KR" altLang="en-US" sz="900" dirty="0"/>
          </a:p>
          <a:p>
            <a:r>
              <a:rPr lang="ko-KR" altLang="en-US" sz="900" dirty="0" err="1"/>
              <a:t>assign</a:t>
            </a:r>
            <a:r>
              <a:rPr lang="ko-KR" altLang="en-US" sz="900" dirty="0"/>
              <a:t> </a:t>
            </a:r>
            <a:r>
              <a:rPr lang="ko-KR" altLang="en-US" sz="900" dirty="0" err="1"/>
              <a:t>sum</a:t>
            </a:r>
            <a:r>
              <a:rPr lang="ko-KR" altLang="en-US" sz="900" dirty="0"/>
              <a:t>[0]=</a:t>
            </a:r>
            <a:r>
              <a:rPr lang="ko-KR" altLang="en-US" sz="900" dirty="0" err="1"/>
              <a:t>a</a:t>
            </a:r>
            <a:r>
              <a:rPr lang="ko-KR" altLang="en-US" sz="900" dirty="0"/>
              <a:t>[0] ^ </a:t>
            </a:r>
            <a:r>
              <a:rPr lang="ko-KR" altLang="en-US" sz="900" dirty="0" err="1"/>
              <a:t>b</a:t>
            </a:r>
            <a:r>
              <a:rPr lang="ko-KR" altLang="en-US" sz="900" dirty="0"/>
              <a:t>[0] ^ </a:t>
            </a:r>
            <a:r>
              <a:rPr lang="ko-KR" altLang="en-US" sz="900" dirty="0" err="1"/>
              <a:t>cin</a:t>
            </a:r>
            <a:r>
              <a:rPr lang="ko-KR" altLang="en-US" sz="900" dirty="0"/>
              <a:t>;</a:t>
            </a:r>
          </a:p>
          <a:p>
            <a:r>
              <a:rPr lang="ko-KR" altLang="en-US" sz="900" dirty="0" err="1"/>
              <a:t>assign</a:t>
            </a:r>
            <a:r>
              <a:rPr lang="ko-KR" altLang="en-US" sz="900" dirty="0"/>
              <a:t> c[0]=((</a:t>
            </a:r>
            <a:r>
              <a:rPr lang="ko-KR" altLang="en-US" sz="900" dirty="0" err="1"/>
              <a:t>a</a:t>
            </a:r>
            <a:r>
              <a:rPr lang="ko-KR" altLang="en-US" sz="900" dirty="0"/>
              <a:t>[0] ^ </a:t>
            </a:r>
            <a:r>
              <a:rPr lang="ko-KR" altLang="en-US" sz="900" dirty="0" err="1"/>
              <a:t>b</a:t>
            </a:r>
            <a:r>
              <a:rPr lang="ko-KR" altLang="en-US" sz="900" dirty="0"/>
              <a:t>[0]) &amp; </a:t>
            </a:r>
            <a:r>
              <a:rPr lang="ko-KR" altLang="en-US" sz="900" dirty="0" err="1"/>
              <a:t>cin</a:t>
            </a:r>
            <a:r>
              <a:rPr lang="ko-KR" altLang="en-US" sz="900" dirty="0"/>
              <a:t>) | (</a:t>
            </a:r>
            <a:r>
              <a:rPr lang="ko-KR" altLang="en-US" sz="900" dirty="0" err="1"/>
              <a:t>a</a:t>
            </a:r>
            <a:r>
              <a:rPr lang="ko-KR" altLang="en-US" sz="900" dirty="0"/>
              <a:t>[0] &amp; </a:t>
            </a:r>
            <a:r>
              <a:rPr lang="ko-KR" altLang="en-US" sz="900" dirty="0" err="1"/>
              <a:t>b</a:t>
            </a:r>
            <a:r>
              <a:rPr lang="ko-KR" altLang="en-US" sz="900" dirty="0"/>
              <a:t>[0]);</a:t>
            </a:r>
          </a:p>
          <a:p>
            <a:endParaRPr lang="en-US" altLang="ko-KR" sz="900" dirty="0"/>
          </a:p>
          <a:p>
            <a:r>
              <a:rPr lang="ko-KR" altLang="en-US" sz="900" dirty="0" err="1"/>
              <a:t>assign</a:t>
            </a:r>
            <a:r>
              <a:rPr lang="ko-KR" altLang="en-US" sz="900" dirty="0"/>
              <a:t> </a:t>
            </a:r>
            <a:r>
              <a:rPr lang="ko-KR" altLang="en-US" sz="900" dirty="0" err="1"/>
              <a:t>sum</a:t>
            </a:r>
            <a:r>
              <a:rPr lang="ko-KR" altLang="en-US" sz="900" dirty="0"/>
              <a:t>[1]=</a:t>
            </a:r>
            <a:r>
              <a:rPr lang="ko-KR" altLang="en-US" sz="900" dirty="0" err="1"/>
              <a:t>a</a:t>
            </a:r>
            <a:r>
              <a:rPr lang="ko-KR" altLang="en-US" sz="900" dirty="0"/>
              <a:t>[1] ^ </a:t>
            </a:r>
            <a:r>
              <a:rPr lang="ko-KR" altLang="en-US" sz="900" dirty="0" err="1"/>
              <a:t>b</a:t>
            </a:r>
            <a:r>
              <a:rPr lang="ko-KR" altLang="en-US" sz="900" dirty="0"/>
              <a:t>[1] ^ c[0];</a:t>
            </a:r>
          </a:p>
          <a:p>
            <a:r>
              <a:rPr lang="ko-KR" altLang="en-US" sz="900" dirty="0" err="1"/>
              <a:t>assign</a:t>
            </a:r>
            <a:r>
              <a:rPr lang="ko-KR" altLang="en-US" sz="900" dirty="0"/>
              <a:t> c[1]=((</a:t>
            </a:r>
            <a:r>
              <a:rPr lang="ko-KR" altLang="en-US" sz="900" dirty="0" err="1"/>
              <a:t>a</a:t>
            </a:r>
            <a:r>
              <a:rPr lang="ko-KR" altLang="en-US" sz="900" dirty="0"/>
              <a:t>[1] ^ </a:t>
            </a:r>
            <a:r>
              <a:rPr lang="ko-KR" altLang="en-US" sz="900" dirty="0" err="1"/>
              <a:t>b</a:t>
            </a:r>
            <a:r>
              <a:rPr lang="ko-KR" altLang="en-US" sz="900" dirty="0"/>
              <a:t>[1]) &amp; c[0]) | (</a:t>
            </a:r>
            <a:r>
              <a:rPr lang="ko-KR" altLang="en-US" sz="900" dirty="0" err="1"/>
              <a:t>a</a:t>
            </a:r>
            <a:r>
              <a:rPr lang="ko-KR" altLang="en-US" sz="900" dirty="0"/>
              <a:t>[1] &amp; </a:t>
            </a:r>
            <a:r>
              <a:rPr lang="ko-KR" altLang="en-US" sz="900" dirty="0" err="1"/>
              <a:t>b</a:t>
            </a:r>
            <a:r>
              <a:rPr lang="ko-KR" altLang="en-US" sz="900" dirty="0"/>
              <a:t>[1]);</a:t>
            </a:r>
          </a:p>
          <a:p>
            <a:endParaRPr lang="en-US" altLang="ko-KR" sz="900" dirty="0"/>
          </a:p>
          <a:p>
            <a:r>
              <a:rPr lang="ko-KR" altLang="en-US" sz="900" dirty="0" err="1"/>
              <a:t>assign</a:t>
            </a:r>
            <a:r>
              <a:rPr lang="ko-KR" altLang="en-US" sz="900" dirty="0"/>
              <a:t> </a:t>
            </a:r>
            <a:r>
              <a:rPr lang="ko-KR" altLang="en-US" sz="900" dirty="0" err="1"/>
              <a:t>sum</a:t>
            </a:r>
            <a:r>
              <a:rPr lang="ko-KR" altLang="en-US" sz="900" dirty="0"/>
              <a:t>[2]=</a:t>
            </a:r>
            <a:r>
              <a:rPr lang="ko-KR" altLang="en-US" sz="900" dirty="0" err="1"/>
              <a:t>a</a:t>
            </a:r>
            <a:r>
              <a:rPr lang="ko-KR" altLang="en-US" sz="900" dirty="0"/>
              <a:t>[2] ^ </a:t>
            </a:r>
            <a:r>
              <a:rPr lang="ko-KR" altLang="en-US" sz="900" dirty="0" err="1"/>
              <a:t>b</a:t>
            </a:r>
            <a:r>
              <a:rPr lang="ko-KR" altLang="en-US" sz="900" dirty="0"/>
              <a:t>[2] ^ c[1];</a:t>
            </a:r>
          </a:p>
          <a:p>
            <a:r>
              <a:rPr lang="ko-KR" altLang="en-US" sz="900" dirty="0" err="1"/>
              <a:t>assign</a:t>
            </a:r>
            <a:r>
              <a:rPr lang="ko-KR" altLang="en-US" sz="900" dirty="0"/>
              <a:t> c[2]=((</a:t>
            </a:r>
            <a:r>
              <a:rPr lang="ko-KR" altLang="en-US" sz="900" dirty="0" err="1"/>
              <a:t>a</a:t>
            </a:r>
            <a:r>
              <a:rPr lang="ko-KR" altLang="en-US" sz="900" dirty="0"/>
              <a:t>[2] ^ </a:t>
            </a:r>
            <a:r>
              <a:rPr lang="ko-KR" altLang="en-US" sz="900" dirty="0" err="1"/>
              <a:t>b</a:t>
            </a:r>
            <a:r>
              <a:rPr lang="ko-KR" altLang="en-US" sz="900" dirty="0"/>
              <a:t>[2]) &amp; c[1]) | (</a:t>
            </a:r>
            <a:r>
              <a:rPr lang="ko-KR" altLang="en-US" sz="900" dirty="0" err="1"/>
              <a:t>a</a:t>
            </a:r>
            <a:r>
              <a:rPr lang="ko-KR" altLang="en-US" sz="900" dirty="0"/>
              <a:t>[2] &amp; </a:t>
            </a:r>
            <a:r>
              <a:rPr lang="ko-KR" altLang="en-US" sz="900" dirty="0" err="1"/>
              <a:t>b</a:t>
            </a:r>
            <a:r>
              <a:rPr lang="ko-KR" altLang="en-US" sz="900" dirty="0"/>
              <a:t>[2]);</a:t>
            </a:r>
          </a:p>
          <a:p>
            <a:endParaRPr lang="en-US" altLang="ko-KR" sz="900" dirty="0"/>
          </a:p>
          <a:p>
            <a:r>
              <a:rPr lang="ko-KR" altLang="en-US" sz="900" dirty="0" err="1"/>
              <a:t>assign</a:t>
            </a:r>
            <a:r>
              <a:rPr lang="ko-KR" altLang="en-US" sz="900" dirty="0"/>
              <a:t> </a:t>
            </a:r>
            <a:r>
              <a:rPr lang="ko-KR" altLang="en-US" sz="900" dirty="0" err="1"/>
              <a:t>sum</a:t>
            </a:r>
            <a:r>
              <a:rPr lang="ko-KR" altLang="en-US" sz="900" dirty="0"/>
              <a:t>[3]=</a:t>
            </a:r>
            <a:r>
              <a:rPr lang="ko-KR" altLang="en-US" sz="900" dirty="0" err="1"/>
              <a:t>a</a:t>
            </a:r>
            <a:r>
              <a:rPr lang="ko-KR" altLang="en-US" sz="900" dirty="0"/>
              <a:t>[3] ^ </a:t>
            </a:r>
            <a:r>
              <a:rPr lang="ko-KR" altLang="en-US" sz="900" dirty="0" err="1"/>
              <a:t>b</a:t>
            </a:r>
            <a:r>
              <a:rPr lang="ko-KR" altLang="en-US" sz="900" dirty="0"/>
              <a:t>[3] ^ c[2];</a:t>
            </a:r>
          </a:p>
          <a:p>
            <a:r>
              <a:rPr lang="ko-KR" altLang="en-US" sz="900" dirty="0" err="1"/>
              <a:t>assign</a:t>
            </a:r>
            <a:r>
              <a:rPr lang="ko-KR" altLang="en-US" sz="900" dirty="0"/>
              <a:t> </a:t>
            </a:r>
            <a:r>
              <a:rPr lang="ko-KR" altLang="en-US" sz="900" dirty="0" err="1"/>
              <a:t>car</a:t>
            </a:r>
            <a:r>
              <a:rPr lang="ko-KR" altLang="en-US" sz="900" dirty="0"/>
              <a:t>=((</a:t>
            </a:r>
            <a:r>
              <a:rPr lang="ko-KR" altLang="en-US" sz="900" dirty="0" err="1"/>
              <a:t>a</a:t>
            </a:r>
            <a:r>
              <a:rPr lang="ko-KR" altLang="en-US" sz="900" dirty="0"/>
              <a:t>[3] ^ </a:t>
            </a:r>
            <a:r>
              <a:rPr lang="ko-KR" altLang="en-US" sz="900" dirty="0" err="1"/>
              <a:t>b</a:t>
            </a:r>
            <a:r>
              <a:rPr lang="ko-KR" altLang="en-US" sz="900" dirty="0"/>
              <a:t>[3]) &amp; c[2]) | (</a:t>
            </a:r>
            <a:r>
              <a:rPr lang="ko-KR" altLang="en-US" sz="900" dirty="0" err="1"/>
              <a:t>a</a:t>
            </a:r>
            <a:r>
              <a:rPr lang="ko-KR" altLang="en-US" sz="900" dirty="0"/>
              <a:t>[3] &amp; </a:t>
            </a:r>
            <a:r>
              <a:rPr lang="ko-KR" altLang="en-US" sz="900" dirty="0" err="1"/>
              <a:t>b</a:t>
            </a:r>
            <a:r>
              <a:rPr lang="ko-KR" altLang="en-US" sz="900" dirty="0"/>
              <a:t>[3]);</a:t>
            </a:r>
          </a:p>
          <a:p>
            <a:endParaRPr lang="ko-KR" altLang="en-US" sz="900" dirty="0"/>
          </a:p>
          <a:p>
            <a:r>
              <a:rPr lang="ko-KR" altLang="en-US" sz="900" dirty="0" err="1"/>
              <a:t>endmodule</a:t>
            </a:r>
            <a:endParaRPr lang="ko-KR" altLang="en-US" sz="9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CCB6E5A-CEB9-41B2-92CC-F07ECD02965D}"/>
              </a:ext>
            </a:extLst>
          </p:cNvPr>
          <p:cNvSpPr/>
          <p:nvPr/>
        </p:nvSpPr>
        <p:spPr>
          <a:xfrm>
            <a:off x="228600" y="1106016"/>
            <a:ext cx="5686425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 err="1"/>
              <a:t>module</a:t>
            </a:r>
            <a:r>
              <a:rPr lang="ko-KR" altLang="en-US" sz="900" dirty="0"/>
              <a:t> </a:t>
            </a:r>
            <a:r>
              <a:rPr lang="ko-KR" altLang="en-US" sz="900" dirty="0" err="1"/>
              <a:t>midterm</a:t>
            </a:r>
            <a:r>
              <a:rPr lang="ko-KR" altLang="en-US" sz="900" dirty="0"/>
              <a:t>( </a:t>
            </a:r>
            <a:r>
              <a:rPr lang="ko-KR" altLang="en-US" sz="900" dirty="0" err="1"/>
              <a:t>input</a:t>
            </a:r>
            <a:r>
              <a:rPr lang="ko-KR" altLang="en-US" sz="900" dirty="0"/>
              <a:t> [7:0] SW, </a:t>
            </a:r>
            <a:r>
              <a:rPr lang="ko-KR" altLang="en-US" sz="900" dirty="0" err="1"/>
              <a:t>output</a:t>
            </a:r>
            <a:r>
              <a:rPr lang="ko-KR" altLang="en-US" sz="900" dirty="0"/>
              <a:t> </a:t>
            </a:r>
            <a:r>
              <a:rPr lang="ko-KR" altLang="en-US" sz="900" dirty="0" err="1"/>
              <a:t>reg</a:t>
            </a:r>
            <a:r>
              <a:rPr lang="ko-KR" altLang="en-US" sz="900" dirty="0"/>
              <a:t> [0:6] HEX0,HEX6,HEX4 )</a:t>
            </a:r>
            <a:r>
              <a:rPr lang="en-US" altLang="ko-KR" sz="900" dirty="0"/>
              <a:t>;</a:t>
            </a:r>
          </a:p>
          <a:p>
            <a:r>
              <a:rPr lang="ko-KR" altLang="en-US" sz="900" dirty="0" err="1"/>
              <a:t>reg</a:t>
            </a:r>
            <a:r>
              <a:rPr lang="ko-KR" altLang="en-US" sz="900" dirty="0"/>
              <a:t> [3:0] bit2, bit3;</a:t>
            </a:r>
          </a:p>
          <a:p>
            <a:r>
              <a:rPr lang="ko-KR" altLang="en-US" sz="900" dirty="0" err="1"/>
              <a:t>wire</a:t>
            </a:r>
            <a:r>
              <a:rPr lang="ko-KR" altLang="en-US" sz="900" dirty="0"/>
              <a:t> [3:0] bit1;</a:t>
            </a:r>
          </a:p>
          <a:p>
            <a:r>
              <a:rPr lang="ko-KR" altLang="en-US" sz="900" dirty="0" err="1"/>
              <a:t>wire</a:t>
            </a:r>
            <a:r>
              <a:rPr lang="ko-KR" altLang="en-US" sz="900" dirty="0"/>
              <a:t> car_1;</a:t>
            </a:r>
          </a:p>
          <a:p>
            <a:r>
              <a:rPr lang="ko-KR" altLang="en-US" sz="900" dirty="0" err="1"/>
              <a:t>reg</a:t>
            </a:r>
            <a:r>
              <a:rPr lang="ko-KR" altLang="en-US" sz="900" dirty="0"/>
              <a:t> car_0;</a:t>
            </a:r>
          </a:p>
          <a:p>
            <a:r>
              <a:rPr lang="ko-KR" altLang="en-US" sz="900" dirty="0" err="1"/>
              <a:t>parameter</a:t>
            </a:r>
            <a:r>
              <a:rPr lang="ko-KR" altLang="en-US" sz="900" dirty="0"/>
              <a:t> Seg9 = 7'b000_1100; </a:t>
            </a:r>
            <a:r>
              <a:rPr lang="ko-KR" altLang="en-US" sz="900" dirty="0" err="1"/>
              <a:t>parameter</a:t>
            </a:r>
            <a:r>
              <a:rPr lang="ko-KR" altLang="en-US" sz="900" dirty="0"/>
              <a:t> Seg8 = 7'b000_0000; </a:t>
            </a:r>
            <a:r>
              <a:rPr lang="ko-KR" altLang="en-US" sz="900" dirty="0" err="1"/>
              <a:t>parameter</a:t>
            </a:r>
            <a:r>
              <a:rPr lang="ko-KR" altLang="en-US" sz="900" dirty="0"/>
              <a:t> Seg7 = 7'b000_1111; </a:t>
            </a:r>
            <a:r>
              <a:rPr lang="ko-KR" altLang="en-US" sz="900" dirty="0" err="1"/>
              <a:t>parameter</a:t>
            </a:r>
            <a:r>
              <a:rPr lang="ko-KR" altLang="en-US" sz="900" dirty="0"/>
              <a:t> Seg6 = 7'b010_0000; </a:t>
            </a:r>
            <a:r>
              <a:rPr lang="ko-KR" altLang="en-US" sz="900" dirty="0" err="1"/>
              <a:t>parameter</a:t>
            </a:r>
            <a:r>
              <a:rPr lang="ko-KR" altLang="en-US" sz="900" dirty="0"/>
              <a:t> Seg5 = 7'b010_0100;</a:t>
            </a:r>
          </a:p>
          <a:p>
            <a:r>
              <a:rPr lang="ko-KR" altLang="en-US" sz="900" dirty="0" err="1"/>
              <a:t>parameter</a:t>
            </a:r>
            <a:r>
              <a:rPr lang="ko-KR" altLang="en-US" sz="900" dirty="0"/>
              <a:t> Seg4 = 7'b100_1100; </a:t>
            </a:r>
            <a:r>
              <a:rPr lang="ko-KR" altLang="en-US" sz="900" dirty="0" err="1"/>
              <a:t>parameter</a:t>
            </a:r>
            <a:r>
              <a:rPr lang="ko-KR" altLang="en-US" sz="900" dirty="0"/>
              <a:t> Seg3 = 7'b000_0110; </a:t>
            </a:r>
            <a:r>
              <a:rPr lang="ko-KR" altLang="en-US" sz="900" dirty="0" err="1"/>
              <a:t>parameter</a:t>
            </a:r>
            <a:r>
              <a:rPr lang="ko-KR" altLang="en-US" sz="900" dirty="0"/>
              <a:t> Seg2 = 7'b001_0010; </a:t>
            </a:r>
            <a:r>
              <a:rPr lang="ko-KR" altLang="en-US" sz="900" dirty="0" err="1"/>
              <a:t>parameter</a:t>
            </a:r>
            <a:r>
              <a:rPr lang="ko-KR" altLang="en-US" sz="900" dirty="0"/>
              <a:t> Seg1 = 7'b100_1111; </a:t>
            </a:r>
            <a:r>
              <a:rPr lang="ko-KR" altLang="en-US" sz="900" dirty="0" err="1"/>
              <a:t>parameter</a:t>
            </a:r>
            <a:r>
              <a:rPr lang="ko-KR" altLang="en-US" sz="900" dirty="0"/>
              <a:t> Seg0 = 7'b000_0001;</a:t>
            </a:r>
          </a:p>
          <a:p>
            <a:r>
              <a:rPr lang="ko-KR" altLang="en-US" sz="900" dirty="0"/>
              <a:t>	</a:t>
            </a:r>
          </a:p>
          <a:p>
            <a:r>
              <a:rPr lang="ko-KR" altLang="en-US" sz="900" dirty="0" err="1"/>
              <a:t>full_adder</a:t>
            </a:r>
            <a:r>
              <a:rPr lang="ko-KR" altLang="en-US" sz="900" dirty="0"/>
              <a:t> </a:t>
            </a:r>
            <a:r>
              <a:rPr lang="ko-KR" altLang="en-US" sz="900" dirty="0" err="1"/>
              <a:t>f</a:t>
            </a:r>
            <a:r>
              <a:rPr lang="en-US" altLang="ko-KR" sz="900" dirty="0"/>
              <a:t>ul</a:t>
            </a:r>
            <a:r>
              <a:rPr lang="ko-KR" altLang="en-US" sz="900" dirty="0" err="1"/>
              <a:t>ladd</a:t>
            </a:r>
            <a:r>
              <a:rPr lang="ko-KR" altLang="en-US" sz="900" dirty="0"/>
              <a:t> (bit1, car_1, bit2, bit3, car_0); </a:t>
            </a:r>
            <a:r>
              <a:rPr lang="en-US" altLang="ko-KR" sz="900" b="1" dirty="0"/>
              <a:t>// Create Module </a:t>
            </a:r>
            <a:r>
              <a:rPr lang="en-US" altLang="ko-KR" sz="900" b="1" dirty="0" err="1"/>
              <a:t>fulladd</a:t>
            </a:r>
            <a:endParaRPr lang="ko-KR" altLang="en-US" sz="900" b="1" dirty="0"/>
          </a:p>
          <a:p>
            <a:r>
              <a:rPr lang="ko-KR" altLang="en-US" sz="900" dirty="0"/>
              <a:t>	</a:t>
            </a:r>
          </a:p>
          <a:p>
            <a:r>
              <a:rPr lang="ko-KR" altLang="en-US" sz="900" dirty="0" err="1"/>
              <a:t>always</a:t>
            </a:r>
            <a:r>
              <a:rPr lang="ko-KR" altLang="en-US" sz="900" dirty="0"/>
              <a:t> @(*)</a:t>
            </a:r>
          </a:p>
          <a:p>
            <a:r>
              <a:rPr lang="ko-KR" altLang="en-US" sz="900" dirty="0" err="1"/>
              <a:t>begin</a:t>
            </a:r>
            <a:endParaRPr lang="ko-KR" altLang="en-US" sz="900" dirty="0"/>
          </a:p>
          <a:p>
            <a:r>
              <a:rPr lang="ko-KR" altLang="en-US" sz="900" dirty="0"/>
              <a:t>	bit2 = SW[7:4];</a:t>
            </a:r>
          </a:p>
          <a:p>
            <a:r>
              <a:rPr lang="ko-KR" altLang="en-US" sz="900" dirty="0"/>
              <a:t>	bit3 = SW[3:0];</a:t>
            </a:r>
          </a:p>
          <a:p>
            <a:r>
              <a:rPr lang="ko-KR" altLang="en-US" sz="900" dirty="0"/>
              <a:t>	car_0 = 1'b0;</a:t>
            </a:r>
          </a:p>
          <a:p>
            <a:r>
              <a:rPr lang="ko-KR" altLang="en-US" sz="900" dirty="0" err="1"/>
              <a:t>end</a:t>
            </a:r>
            <a:endParaRPr lang="ko-KR" altLang="en-US" sz="900" dirty="0"/>
          </a:p>
          <a:p>
            <a:endParaRPr lang="ko-KR" altLang="en-US" sz="900" dirty="0"/>
          </a:p>
          <a:p>
            <a:r>
              <a:rPr lang="ko-KR" altLang="en-US" sz="900" dirty="0" err="1"/>
              <a:t>always</a:t>
            </a:r>
            <a:r>
              <a:rPr lang="ko-KR" altLang="en-US" sz="900" dirty="0"/>
              <a:t> @(*)</a:t>
            </a:r>
          </a:p>
          <a:p>
            <a:r>
              <a:rPr lang="ko-KR" altLang="en-US" sz="900" dirty="0" err="1"/>
              <a:t>begin</a:t>
            </a:r>
            <a:endParaRPr lang="ko-KR" altLang="en-US" sz="900" dirty="0"/>
          </a:p>
          <a:p>
            <a:r>
              <a:rPr lang="ko-KR" altLang="en-US" sz="900" dirty="0"/>
              <a:t>	</a:t>
            </a:r>
            <a:r>
              <a:rPr lang="ko-KR" altLang="en-US" sz="900" dirty="0" err="1"/>
              <a:t>case</a:t>
            </a:r>
            <a:r>
              <a:rPr lang="ko-KR" altLang="en-US" sz="900" dirty="0"/>
              <a:t>(SW[7:4])</a:t>
            </a:r>
          </a:p>
          <a:p>
            <a:r>
              <a:rPr lang="ko-KR" altLang="en-US" sz="900" dirty="0"/>
              <a:t>		9:HEX6=Seg9;     8:HEX6=Seg8;	7:HEX6=Seg7;	6:HEX6=Seg6;</a:t>
            </a:r>
          </a:p>
          <a:p>
            <a:r>
              <a:rPr lang="ko-KR" altLang="en-US" sz="900" dirty="0"/>
              <a:t>		5:HEX6=Seg5;	4:HEX6=Seg4;	3:HEX6=Seg3;	2:HEX6=Seg2;</a:t>
            </a:r>
          </a:p>
          <a:p>
            <a:r>
              <a:rPr lang="ko-KR" altLang="en-US" sz="900" dirty="0"/>
              <a:t>		1:HEX6=Seg1;	0:HEX6=Seg0;  </a:t>
            </a:r>
            <a:r>
              <a:rPr lang="ko-KR" altLang="en-US" sz="900" dirty="0" err="1"/>
              <a:t>default</a:t>
            </a:r>
            <a:r>
              <a:rPr lang="ko-KR" altLang="en-US" sz="900" dirty="0"/>
              <a:t>: HEX6 = 7'b1111111;</a:t>
            </a:r>
          </a:p>
          <a:p>
            <a:r>
              <a:rPr lang="ko-KR" altLang="en-US" sz="900" dirty="0"/>
              <a:t>	</a:t>
            </a:r>
            <a:r>
              <a:rPr lang="ko-KR" altLang="en-US" sz="900" dirty="0" err="1"/>
              <a:t>endcase</a:t>
            </a:r>
            <a:endParaRPr lang="ko-KR" altLang="en-US" sz="900" dirty="0"/>
          </a:p>
          <a:p>
            <a:r>
              <a:rPr lang="ko-KR" altLang="en-US" sz="900" dirty="0"/>
              <a:t>	</a:t>
            </a:r>
            <a:r>
              <a:rPr lang="ko-KR" altLang="en-US" sz="900" dirty="0" err="1"/>
              <a:t>case</a:t>
            </a:r>
            <a:r>
              <a:rPr lang="ko-KR" altLang="en-US" sz="900" dirty="0"/>
              <a:t>(SW[3:0])</a:t>
            </a:r>
          </a:p>
          <a:p>
            <a:r>
              <a:rPr lang="ko-KR" altLang="en-US" sz="900" dirty="0"/>
              <a:t>		9:HEX4=Seg9;	8:HEX4=Seg8;	7:HEX4=Seg7;	6:HEX4=Seg6;</a:t>
            </a:r>
          </a:p>
          <a:p>
            <a:r>
              <a:rPr lang="ko-KR" altLang="en-US" sz="900" dirty="0"/>
              <a:t>		5:HEX4=Seg5;	4:HEX4=Seg4;	3:HEX4=Seg3;	2:HEX4=Seg2;</a:t>
            </a:r>
          </a:p>
          <a:p>
            <a:r>
              <a:rPr lang="ko-KR" altLang="en-US" sz="900" dirty="0"/>
              <a:t>		1:HEX4=Seg1;	0:HEX4=Seg0;	</a:t>
            </a:r>
            <a:r>
              <a:rPr lang="ko-KR" altLang="en-US" sz="900" dirty="0" err="1"/>
              <a:t>default</a:t>
            </a:r>
            <a:r>
              <a:rPr lang="ko-KR" altLang="en-US" sz="900" dirty="0"/>
              <a:t>: HEX4 = 7'b1111111;</a:t>
            </a:r>
          </a:p>
          <a:p>
            <a:r>
              <a:rPr lang="ko-KR" altLang="en-US" sz="900" dirty="0"/>
              <a:t>	</a:t>
            </a:r>
            <a:r>
              <a:rPr lang="ko-KR" altLang="en-US" sz="900" dirty="0" err="1"/>
              <a:t>endcase</a:t>
            </a:r>
            <a:endParaRPr lang="ko-KR" altLang="en-US" sz="900" dirty="0"/>
          </a:p>
          <a:p>
            <a:r>
              <a:rPr lang="ko-KR" altLang="en-US" sz="900" dirty="0"/>
              <a:t>	</a:t>
            </a:r>
            <a:r>
              <a:rPr lang="ko-KR" altLang="en-US" sz="900" dirty="0" err="1"/>
              <a:t>case</a:t>
            </a:r>
            <a:r>
              <a:rPr lang="ko-KR" altLang="en-US" sz="900" dirty="0"/>
              <a:t>(bit1)</a:t>
            </a:r>
          </a:p>
          <a:p>
            <a:r>
              <a:rPr lang="ko-KR" altLang="en-US" sz="900" dirty="0"/>
              <a:t>		9:HEX0=Seg9;	8:HEX0=Seg8;	7:HEX0=Seg7;	6:HEX0=Seg6;</a:t>
            </a:r>
          </a:p>
          <a:p>
            <a:r>
              <a:rPr lang="ko-KR" altLang="en-US" sz="900" dirty="0"/>
              <a:t>		5:HEX0=Seg5;	4:HEX0=Seg4;	3:HEX0=Seg3;	2:HEX0=Seg2;	</a:t>
            </a:r>
            <a:r>
              <a:rPr lang="en-US" altLang="ko-KR" sz="900" dirty="0"/>
              <a:t>		</a:t>
            </a:r>
            <a:r>
              <a:rPr lang="ko-KR" altLang="en-US" sz="900" dirty="0"/>
              <a:t>1:HEX0=Seg1;	0:HEX0=Seg0;	</a:t>
            </a:r>
            <a:r>
              <a:rPr lang="ko-KR" altLang="en-US" sz="900" dirty="0" err="1"/>
              <a:t>default</a:t>
            </a:r>
            <a:r>
              <a:rPr lang="ko-KR" altLang="en-US" sz="900" dirty="0"/>
              <a:t>: HEX0 = 7'b1111111;</a:t>
            </a:r>
          </a:p>
          <a:p>
            <a:r>
              <a:rPr lang="ko-KR" altLang="en-US" sz="900" dirty="0"/>
              <a:t>	</a:t>
            </a:r>
            <a:r>
              <a:rPr lang="ko-KR" altLang="en-US" sz="900" dirty="0" err="1"/>
              <a:t>endcase</a:t>
            </a:r>
            <a:endParaRPr lang="ko-KR" altLang="en-US" sz="900" dirty="0"/>
          </a:p>
          <a:p>
            <a:r>
              <a:rPr lang="ko-KR" altLang="en-US" sz="900" dirty="0" err="1"/>
              <a:t>end</a:t>
            </a:r>
            <a:endParaRPr lang="ko-KR" altLang="en-US" sz="900" dirty="0"/>
          </a:p>
          <a:p>
            <a:r>
              <a:rPr lang="ko-KR" altLang="en-US" sz="900" dirty="0" err="1"/>
              <a:t>endmodule</a:t>
            </a:r>
            <a:endParaRPr lang="ko-KR" altLang="en-US" sz="9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A4E7041-1C28-41D7-91D8-504DBB0EDA18}"/>
              </a:ext>
            </a:extLst>
          </p:cNvPr>
          <p:cNvSpPr/>
          <p:nvPr/>
        </p:nvSpPr>
        <p:spPr>
          <a:xfrm>
            <a:off x="228600" y="2477997"/>
            <a:ext cx="3962400" cy="2390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508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814D2147-FE87-420B-9ED2-F6685C79B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3063" y="466725"/>
            <a:ext cx="7286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 dirty="0">
                <a:latin typeface="Verdana" panose="020B0604030504040204" pitchFamily="34" charset="0"/>
                <a:ea typeface="굴림" panose="020B0600000101010101" pitchFamily="50" charset="-127"/>
                <a:cs typeface="Verdana" panose="020B0604030504040204" pitchFamily="34" charset="0"/>
              </a:rPr>
              <a:t>4bit Full Adder Example Code</a:t>
            </a:r>
            <a:endParaRPr lang="ko-KR" altLang="en-US" sz="2400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A90FA6-012D-482C-8C0B-889451617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1933847"/>
            <a:ext cx="5905500" cy="44291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B965D5E-6B55-458B-817E-58FD74C0B727}"/>
              </a:ext>
            </a:extLst>
          </p:cNvPr>
          <p:cNvSpPr/>
          <p:nvPr/>
        </p:nvSpPr>
        <p:spPr>
          <a:xfrm>
            <a:off x="5943600" y="4343400"/>
            <a:ext cx="114300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71EC9EF-7A36-472C-A8B4-0D109B787DB2}"/>
              </a:ext>
            </a:extLst>
          </p:cNvPr>
          <p:cNvSpPr/>
          <p:nvPr/>
        </p:nvSpPr>
        <p:spPr>
          <a:xfrm>
            <a:off x="4800600" y="4343400"/>
            <a:ext cx="114300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DC92F6-1E1A-4956-929E-47FA3184524C}"/>
              </a:ext>
            </a:extLst>
          </p:cNvPr>
          <p:cNvSpPr txBox="1"/>
          <p:nvPr/>
        </p:nvSpPr>
        <p:spPr>
          <a:xfrm>
            <a:off x="5943600" y="5029200"/>
            <a:ext cx="114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SW[3:0]</a:t>
            </a:r>
          </a:p>
          <a:p>
            <a:pPr algn="ctr"/>
            <a:r>
              <a:rPr lang="en-US" altLang="ko-KR" sz="2000" b="1" dirty="0"/>
              <a:t>0011</a:t>
            </a:r>
            <a:endParaRPr lang="ko-KR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88C62B-F2F7-4A83-90EE-6DB30C8ED7E1}"/>
              </a:ext>
            </a:extLst>
          </p:cNvPr>
          <p:cNvSpPr txBox="1"/>
          <p:nvPr/>
        </p:nvSpPr>
        <p:spPr>
          <a:xfrm>
            <a:off x="4800600" y="5029199"/>
            <a:ext cx="114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SW[7:4]</a:t>
            </a:r>
          </a:p>
          <a:p>
            <a:pPr algn="ctr"/>
            <a:r>
              <a:rPr lang="en-US" altLang="ko-KR" sz="2000" b="1" dirty="0"/>
              <a:t>0101</a:t>
            </a:r>
            <a:endParaRPr lang="ko-KR" altLang="en-US" sz="2000" b="1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5714C22-24A9-45CF-B326-A23EAFCD300B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2743200" y="3962400"/>
            <a:ext cx="26289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B2F562B-577C-44DD-9975-5CAABC181435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3581400" y="3962400"/>
            <a:ext cx="29337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D5DCD548-EA42-4E47-A552-F9FFDDD720AC}"/>
              </a:ext>
            </a:extLst>
          </p:cNvPr>
          <p:cNvSpPr txBox="1">
            <a:spLocks/>
          </p:cNvSpPr>
          <p:nvPr/>
        </p:nvSpPr>
        <p:spPr bwMode="auto">
          <a:xfrm>
            <a:off x="381000" y="970055"/>
            <a:ext cx="8229600" cy="858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r>
              <a:rPr lang="en-US" altLang="ko-KR" sz="2000" b="1" dirty="0">
                <a:latin typeface="Calibri" pitchFamily="34" charset="0"/>
                <a:ea typeface="굴림" charset="-127"/>
                <a:cs typeface="Calibri" pitchFamily="34" charset="0"/>
              </a:rPr>
              <a:t>Result Example</a:t>
            </a:r>
          </a:p>
          <a:p>
            <a:pPr marL="800100" lvl="1" indent="-342900" eaLnBrk="1" latinLnBrk="1" hangingPunct="1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ko-KR" b="1" dirty="0">
                <a:latin typeface="Calibri" pitchFamily="34" charset="0"/>
                <a:ea typeface="굴림" charset="-127"/>
                <a:cs typeface="Calibri" pitchFamily="34" charset="0"/>
              </a:rPr>
              <a:t>5+3=8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66AA8B-C4AE-4D92-B029-45E432EA7624}"/>
              </a:ext>
            </a:extLst>
          </p:cNvPr>
          <p:cNvSpPr/>
          <p:nvPr/>
        </p:nvSpPr>
        <p:spPr>
          <a:xfrm>
            <a:off x="4105276" y="2947517"/>
            <a:ext cx="1181099" cy="385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400" b="1" dirty="0">
                <a:solidFill>
                  <a:srgbClr val="FF0000"/>
                </a:solidFill>
              </a:rPr>
              <a:t>5+3=8</a:t>
            </a:r>
          </a:p>
        </p:txBody>
      </p:sp>
    </p:spTree>
    <p:extLst>
      <p:ext uri="{BB962C8B-B14F-4D97-AF65-F5344CB8AC3E}">
        <p14:creationId xmlns:p14="http://schemas.microsoft.com/office/powerpoint/2010/main" val="4134431865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53281</TotalTime>
  <Words>1342</Words>
  <Application>Microsoft Office PowerPoint</Application>
  <PresentationFormat>화면 슬라이드 쇼(4:3)</PresentationFormat>
  <Paragraphs>212</Paragraphs>
  <Slides>25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맑은 고딕</vt:lpstr>
      <vt:lpstr>Arial</vt:lpstr>
      <vt:lpstr>Calibri</vt:lpstr>
      <vt:lpstr>Verdana</vt:lpstr>
      <vt:lpstr>Wingdings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University of Virginia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Larrabee</dc:title>
  <dc:creator>lcuser</dc:creator>
  <cp:lastModifiedBy>신대성</cp:lastModifiedBy>
  <cp:revision>2214</cp:revision>
  <cp:lastPrinted>2017-11-29T16:21:16Z</cp:lastPrinted>
  <dcterms:created xsi:type="dcterms:W3CDTF">2009-05-07T01:31:08Z</dcterms:created>
  <dcterms:modified xsi:type="dcterms:W3CDTF">2019-04-03T07:00:54Z</dcterms:modified>
</cp:coreProperties>
</file>